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738" r:id="rId2"/>
    <p:sldId id="762" r:id="rId3"/>
    <p:sldId id="742" r:id="rId4"/>
    <p:sldId id="874" r:id="rId5"/>
    <p:sldId id="747" r:id="rId6"/>
    <p:sldId id="855" r:id="rId7"/>
    <p:sldId id="873" r:id="rId8"/>
    <p:sldId id="875" r:id="rId9"/>
    <p:sldId id="876" r:id="rId10"/>
    <p:sldId id="878" r:id="rId11"/>
    <p:sldId id="883" r:id="rId12"/>
    <p:sldId id="882" r:id="rId13"/>
    <p:sldId id="879" r:id="rId14"/>
    <p:sldId id="840" r:id="rId15"/>
    <p:sldId id="877" r:id="rId16"/>
    <p:sldId id="880" r:id="rId17"/>
    <p:sldId id="884" r:id="rId18"/>
    <p:sldId id="871" r:id="rId19"/>
    <p:sldId id="885" r:id="rId20"/>
    <p:sldId id="886" r:id="rId21"/>
    <p:sldId id="887" r:id="rId22"/>
    <p:sldId id="889" r:id="rId23"/>
    <p:sldId id="888" r:id="rId24"/>
    <p:sldId id="890" r:id="rId25"/>
    <p:sldId id="852" r:id="rId26"/>
    <p:sldId id="895" r:id="rId27"/>
    <p:sldId id="896" r:id="rId28"/>
    <p:sldId id="891" r:id="rId29"/>
    <p:sldId id="897" r:id="rId30"/>
    <p:sldId id="894" r:id="rId31"/>
    <p:sldId id="893" r:id="rId32"/>
    <p:sldId id="892" r:id="rId33"/>
    <p:sldId id="898" r:id="rId34"/>
    <p:sldId id="899" r:id="rId35"/>
    <p:sldId id="900" r:id="rId36"/>
    <p:sldId id="905" r:id="rId37"/>
    <p:sldId id="901" r:id="rId38"/>
    <p:sldId id="902" r:id="rId39"/>
    <p:sldId id="904" r:id="rId40"/>
    <p:sldId id="906" r:id="rId41"/>
    <p:sldId id="907" r:id="rId42"/>
    <p:sldId id="903" r:id="rId43"/>
    <p:sldId id="868" r:id="rId44"/>
  </p:sldIdLst>
  <p:sldSz cx="9144000" cy="6858000" type="screen4x3"/>
  <p:notesSz cx="20104100" cy="11309350"/>
  <p:custDataLst>
    <p:tags r:id="rId46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37D"/>
    <a:srgbClr val="C00000"/>
    <a:srgbClr val="48943D"/>
    <a:srgbClr val="CD6518"/>
    <a:srgbClr val="6F026F"/>
    <a:srgbClr val="FAA66A"/>
    <a:srgbClr val="006400"/>
    <a:srgbClr val="E16F1A"/>
    <a:srgbClr val="59B94C"/>
    <a:srgbClr val="8C0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69755" autoAdjust="0"/>
  </p:normalViewPr>
  <p:slideViewPr>
    <p:cSldViewPr>
      <p:cViewPr varScale="1">
        <p:scale>
          <a:sx n="63" d="100"/>
          <a:sy n="63" d="100"/>
        </p:scale>
        <p:origin x="1266" y="66"/>
      </p:cViewPr>
      <p:guideLst>
        <p:guide orient="horz" pos="3648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D7CF-2AA4-46E5-AF2E-A5FEE743D33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24713" y="847725"/>
            <a:ext cx="565467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34B5-49E1-4E25-AB10-DEA3BB549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2852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65704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98556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31408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64260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97112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29964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62816" algn="l" defTabSz="46570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57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2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57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27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72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54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57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27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57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27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4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7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4713" y="847725"/>
            <a:ext cx="565467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34B5-49E1-4E25-AB10-DEA3BB5494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9404">
              <a:lnSpc>
                <a:spcPts val="1390"/>
              </a:lnSpc>
            </a:pPr>
            <a:fld id="{81D60167-4931-47E6-BA6A-407CBD079E47}" type="slidenum">
              <a:rPr lang="ru-RU" spc="10" smtClean="0"/>
              <a:pPr marL="19404">
                <a:lnSpc>
                  <a:spcPts val="1390"/>
                </a:lnSpc>
              </a:pPr>
              <a:t>‹#›</a:t>
            </a:fld>
            <a:endParaRPr lang="ru-RU"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83137"/>
            <a:ext cx="8393553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9404">
              <a:lnSpc>
                <a:spcPts val="1390"/>
              </a:lnSpc>
            </a:pPr>
            <a:fld id="{81D60167-4931-47E6-BA6A-407CBD079E47}" type="slidenum">
              <a:rPr lang="ru-RU" spc="10" smtClean="0"/>
              <a:pPr marL="19404">
                <a:lnSpc>
                  <a:spcPts val="1390"/>
                </a:lnSpc>
              </a:pPr>
              <a:t>‹#›</a:t>
            </a:fld>
            <a:endParaRPr lang="ru-RU"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49554"/>
            <a:ext cx="9144000" cy="508285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8160" y="5543167"/>
            <a:ext cx="986027" cy="1314610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F1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619" y="6458995"/>
            <a:ext cx="513207" cy="2895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719949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F1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83137"/>
            <a:ext cx="8393553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9404">
              <a:lnSpc>
                <a:spcPts val="1390"/>
              </a:lnSpc>
            </a:pPr>
            <a:fld id="{81D60167-4931-47E6-BA6A-407CBD079E47}" type="slidenum">
              <a:rPr lang="ru-RU" spc="10" smtClean="0"/>
              <a:pPr marL="19404">
                <a:lnSpc>
                  <a:spcPts val="1390"/>
                </a:lnSpc>
              </a:pPr>
              <a:t>‹#›</a:t>
            </a:fld>
            <a:endParaRPr lang="ru-RU"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55949" y="2788673"/>
            <a:ext cx="209971" cy="279556"/>
          </a:xfrm>
          <a:custGeom>
            <a:avLst/>
            <a:gdLst/>
            <a:ahLst/>
            <a:cxnLst/>
            <a:rect l="l" t="t" r="r" b="b"/>
            <a:pathLst>
              <a:path w="461645" h="461010">
                <a:moveTo>
                  <a:pt x="461022" y="0"/>
                </a:moveTo>
                <a:lnTo>
                  <a:pt x="0" y="0"/>
                </a:lnTo>
                <a:lnTo>
                  <a:pt x="0" y="460959"/>
                </a:lnTo>
                <a:lnTo>
                  <a:pt x="461022" y="460959"/>
                </a:lnTo>
                <a:lnTo>
                  <a:pt x="461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49481" y="3571447"/>
            <a:ext cx="209971" cy="279556"/>
          </a:xfrm>
          <a:custGeom>
            <a:avLst/>
            <a:gdLst/>
            <a:ahLst/>
            <a:cxnLst/>
            <a:rect l="l" t="t" r="r" b="b"/>
            <a:pathLst>
              <a:path w="461645" h="461010">
                <a:moveTo>
                  <a:pt x="461022" y="0"/>
                </a:moveTo>
                <a:lnTo>
                  <a:pt x="0" y="0"/>
                </a:lnTo>
                <a:lnTo>
                  <a:pt x="0" y="460991"/>
                </a:lnTo>
                <a:lnTo>
                  <a:pt x="461022" y="460991"/>
                </a:lnTo>
                <a:lnTo>
                  <a:pt x="461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62360" y="3571447"/>
            <a:ext cx="209971" cy="279556"/>
          </a:xfrm>
          <a:custGeom>
            <a:avLst/>
            <a:gdLst/>
            <a:ahLst/>
            <a:cxnLst/>
            <a:rect l="l" t="t" r="r" b="b"/>
            <a:pathLst>
              <a:path w="461645" h="461010">
                <a:moveTo>
                  <a:pt x="461022" y="0"/>
                </a:moveTo>
                <a:lnTo>
                  <a:pt x="0" y="0"/>
                </a:lnTo>
                <a:lnTo>
                  <a:pt x="0" y="460991"/>
                </a:lnTo>
                <a:lnTo>
                  <a:pt x="461022" y="460991"/>
                </a:lnTo>
                <a:lnTo>
                  <a:pt x="461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55949" y="3180080"/>
            <a:ext cx="209971" cy="279556"/>
          </a:xfrm>
          <a:custGeom>
            <a:avLst/>
            <a:gdLst/>
            <a:ahLst/>
            <a:cxnLst/>
            <a:rect l="l" t="t" r="r" b="b"/>
            <a:pathLst>
              <a:path w="461645" h="461010">
                <a:moveTo>
                  <a:pt x="461022" y="0"/>
                </a:moveTo>
                <a:lnTo>
                  <a:pt x="0" y="0"/>
                </a:lnTo>
                <a:lnTo>
                  <a:pt x="0" y="460959"/>
                </a:lnTo>
                <a:lnTo>
                  <a:pt x="461022" y="460959"/>
                </a:lnTo>
                <a:lnTo>
                  <a:pt x="461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49781" y="2771832"/>
            <a:ext cx="235098" cy="313443"/>
          </a:xfrm>
          <a:custGeom>
            <a:avLst/>
            <a:gdLst/>
            <a:ahLst/>
            <a:cxnLst/>
            <a:rect l="l" t="t" r="r" b="b"/>
            <a:pathLst>
              <a:path w="516890" h="516889">
                <a:moveTo>
                  <a:pt x="258170" y="0"/>
                </a:moveTo>
                <a:lnTo>
                  <a:pt x="211755" y="4160"/>
                </a:lnTo>
                <a:lnTo>
                  <a:pt x="168074" y="16154"/>
                </a:lnTo>
                <a:lnTo>
                  <a:pt x="127853" y="35252"/>
                </a:lnTo>
                <a:lnTo>
                  <a:pt x="91822" y="60725"/>
                </a:lnTo>
                <a:lnTo>
                  <a:pt x="60708" y="91843"/>
                </a:lnTo>
                <a:lnTo>
                  <a:pt x="35241" y="127876"/>
                </a:lnTo>
                <a:lnTo>
                  <a:pt x="16148" y="168095"/>
                </a:lnTo>
                <a:lnTo>
                  <a:pt x="4158" y="211769"/>
                </a:lnTo>
                <a:lnTo>
                  <a:pt x="0" y="258170"/>
                </a:lnTo>
                <a:lnTo>
                  <a:pt x="4158" y="304571"/>
                </a:lnTo>
                <a:lnTo>
                  <a:pt x="16148" y="348249"/>
                </a:lnTo>
                <a:lnTo>
                  <a:pt x="35241" y="388471"/>
                </a:lnTo>
                <a:lnTo>
                  <a:pt x="60708" y="424509"/>
                </a:lnTo>
                <a:lnTo>
                  <a:pt x="91822" y="455632"/>
                </a:lnTo>
                <a:lnTo>
                  <a:pt x="127853" y="481110"/>
                </a:lnTo>
                <a:lnTo>
                  <a:pt x="168074" y="500213"/>
                </a:lnTo>
                <a:lnTo>
                  <a:pt x="211755" y="512210"/>
                </a:lnTo>
                <a:lnTo>
                  <a:pt x="258170" y="516371"/>
                </a:lnTo>
                <a:lnTo>
                  <a:pt x="304587" y="512210"/>
                </a:lnTo>
                <a:lnTo>
                  <a:pt x="348270" y="500213"/>
                </a:lnTo>
                <a:lnTo>
                  <a:pt x="388491" y="481110"/>
                </a:lnTo>
                <a:lnTo>
                  <a:pt x="424522" y="455632"/>
                </a:lnTo>
                <a:lnTo>
                  <a:pt x="455635" y="424509"/>
                </a:lnTo>
                <a:lnTo>
                  <a:pt x="481101" y="388471"/>
                </a:lnTo>
                <a:lnTo>
                  <a:pt x="500193" y="348249"/>
                </a:lnTo>
                <a:lnTo>
                  <a:pt x="512182" y="304571"/>
                </a:lnTo>
                <a:lnTo>
                  <a:pt x="516340" y="258170"/>
                </a:lnTo>
                <a:lnTo>
                  <a:pt x="512182" y="211769"/>
                </a:lnTo>
                <a:lnTo>
                  <a:pt x="500193" y="168095"/>
                </a:lnTo>
                <a:lnTo>
                  <a:pt x="481101" y="127876"/>
                </a:lnTo>
                <a:lnTo>
                  <a:pt x="455635" y="91843"/>
                </a:lnTo>
                <a:lnTo>
                  <a:pt x="424522" y="60725"/>
                </a:lnTo>
                <a:lnTo>
                  <a:pt x="388491" y="35252"/>
                </a:lnTo>
                <a:lnTo>
                  <a:pt x="348270" y="16154"/>
                </a:lnTo>
                <a:lnTo>
                  <a:pt x="304587" y="4160"/>
                </a:lnTo>
                <a:lnTo>
                  <a:pt x="258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49781" y="3163270"/>
            <a:ext cx="235098" cy="313443"/>
          </a:xfrm>
          <a:custGeom>
            <a:avLst/>
            <a:gdLst/>
            <a:ahLst/>
            <a:cxnLst/>
            <a:rect l="l" t="t" r="r" b="b"/>
            <a:pathLst>
              <a:path w="516890" h="516889">
                <a:moveTo>
                  <a:pt x="258107" y="0"/>
                </a:moveTo>
                <a:lnTo>
                  <a:pt x="211711" y="4159"/>
                </a:lnTo>
                <a:lnTo>
                  <a:pt x="168044" y="16153"/>
                </a:lnTo>
                <a:lnTo>
                  <a:pt x="127834" y="35251"/>
                </a:lnTo>
                <a:lnTo>
                  <a:pt x="91811" y="60724"/>
                </a:lnTo>
                <a:lnTo>
                  <a:pt x="60702" y="91842"/>
                </a:lnTo>
                <a:lnTo>
                  <a:pt x="35238" y="127878"/>
                </a:lnTo>
                <a:lnTo>
                  <a:pt x="16147" y="168100"/>
                </a:lnTo>
                <a:lnTo>
                  <a:pt x="4158" y="211781"/>
                </a:lnTo>
                <a:lnTo>
                  <a:pt x="0" y="258191"/>
                </a:lnTo>
                <a:lnTo>
                  <a:pt x="4158" y="304601"/>
                </a:lnTo>
                <a:lnTo>
                  <a:pt x="16147" y="348278"/>
                </a:lnTo>
                <a:lnTo>
                  <a:pt x="35238" y="388495"/>
                </a:lnTo>
                <a:lnTo>
                  <a:pt x="60702" y="424521"/>
                </a:lnTo>
                <a:lnTo>
                  <a:pt x="91811" y="455630"/>
                </a:lnTo>
                <a:lnTo>
                  <a:pt x="127834" y="481094"/>
                </a:lnTo>
                <a:lnTo>
                  <a:pt x="168044" y="500184"/>
                </a:lnTo>
                <a:lnTo>
                  <a:pt x="211711" y="512172"/>
                </a:lnTo>
                <a:lnTo>
                  <a:pt x="258107" y="516329"/>
                </a:lnTo>
                <a:lnTo>
                  <a:pt x="304543" y="512172"/>
                </a:lnTo>
                <a:lnTo>
                  <a:pt x="348240" y="500184"/>
                </a:lnTo>
                <a:lnTo>
                  <a:pt x="388472" y="481094"/>
                </a:lnTo>
                <a:lnTo>
                  <a:pt x="424511" y="455630"/>
                </a:lnTo>
                <a:lnTo>
                  <a:pt x="455629" y="424521"/>
                </a:lnTo>
                <a:lnTo>
                  <a:pt x="481099" y="388495"/>
                </a:lnTo>
                <a:lnTo>
                  <a:pt x="500192" y="348278"/>
                </a:lnTo>
                <a:lnTo>
                  <a:pt x="512182" y="304601"/>
                </a:lnTo>
                <a:lnTo>
                  <a:pt x="516340" y="258191"/>
                </a:lnTo>
                <a:lnTo>
                  <a:pt x="512182" y="211781"/>
                </a:lnTo>
                <a:lnTo>
                  <a:pt x="500192" y="168100"/>
                </a:lnTo>
                <a:lnTo>
                  <a:pt x="481099" y="127878"/>
                </a:lnTo>
                <a:lnTo>
                  <a:pt x="455629" y="91842"/>
                </a:lnTo>
                <a:lnTo>
                  <a:pt x="424511" y="60724"/>
                </a:lnTo>
                <a:lnTo>
                  <a:pt x="388472" y="35251"/>
                </a:lnTo>
                <a:lnTo>
                  <a:pt x="348240" y="16153"/>
                </a:lnTo>
                <a:lnTo>
                  <a:pt x="304543" y="4159"/>
                </a:lnTo>
                <a:lnTo>
                  <a:pt x="258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643339" y="3554669"/>
            <a:ext cx="235098" cy="313443"/>
          </a:xfrm>
          <a:custGeom>
            <a:avLst/>
            <a:gdLst/>
            <a:ahLst/>
            <a:cxnLst/>
            <a:rect l="l" t="t" r="r" b="b"/>
            <a:pathLst>
              <a:path w="516890" h="516889">
                <a:moveTo>
                  <a:pt x="258232" y="0"/>
                </a:moveTo>
                <a:lnTo>
                  <a:pt x="211816" y="4158"/>
                </a:lnTo>
                <a:lnTo>
                  <a:pt x="168129" y="16146"/>
                </a:lnTo>
                <a:lnTo>
                  <a:pt x="127899" y="35237"/>
                </a:lnTo>
                <a:lnTo>
                  <a:pt x="91858" y="60702"/>
                </a:lnTo>
                <a:lnTo>
                  <a:pt x="60734" y="91812"/>
                </a:lnTo>
                <a:lnTo>
                  <a:pt x="35257" y="127839"/>
                </a:lnTo>
                <a:lnTo>
                  <a:pt x="16156" y="168055"/>
                </a:lnTo>
                <a:lnTo>
                  <a:pt x="4160" y="211731"/>
                </a:lnTo>
                <a:lnTo>
                  <a:pt x="0" y="258138"/>
                </a:lnTo>
                <a:lnTo>
                  <a:pt x="4160" y="304555"/>
                </a:lnTo>
                <a:lnTo>
                  <a:pt x="16156" y="348238"/>
                </a:lnTo>
                <a:lnTo>
                  <a:pt x="35257" y="388460"/>
                </a:lnTo>
                <a:lnTo>
                  <a:pt x="60734" y="424491"/>
                </a:lnTo>
                <a:lnTo>
                  <a:pt x="91858" y="455603"/>
                </a:lnTo>
                <a:lnTo>
                  <a:pt x="127899" y="481070"/>
                </a:lnTo>
                <a:lnTo>
                  <a:pt x="168129" y="500161"/>
                </a:lnTo>
                <a:lnTo>
                  <a:pt x="211816" y="512150"/>
                </a:lnTo>
                <a:lnTo>
                  <a:pt x="258232" y="516308"/>
                </a:lnTo>
                <a:lnTo>
                  <a:pt x="304631" y="512150"/>
                </a:lnTo>
                <a:lnTo>
                  <a:pt x="348299" y="500161"/>
                </a:lnTo>
                <a:lnTo>
                  <a:pt x="388510" y="481070"/>
                </a:lnTo>
                <a:lnTo>
                  <a:pt x="424533" y="455603"/>
                </a:lnTo>
                <a:lnTo>
                  <a:pt x="455640" y="424491"/>
                </a:lnTo>
                <a:lnTo>
                  <a:pt x="481103" y="388460"/>
                </a:lnTo>
                <a:lnTo>
                  <a:pt x="500193" y="348238"/>
                </a:lnTo>
                <a:lnTo>
                  <a:pt x="512182" y="304555"/>
                </a:lnTo>
                <a:lnTo>
                  <a:pt x="516340" y="258138"/>
                </a:lnTo>
                <a:lnTo>
                  <a:pt x="512182" y="211731"/>
                </a:lnTo>
                <a:lnTo>
                  <a:pt x="500193" y="168055"/>
                </a:lnTo>
                <a:lnTo>
                  <a:pt x="481103" y="127839"/>
                </a:lnTo>
                <a:lnTo>
                  <a:pt x="455640" y="91812"/>
                </a:lnTo>
                <a:lnTo>
                  <a:pt x="424533" y="60702"/>
                </a:lnTo>
                <a:lnTo>
                  <a:pt x="388510" y="35237"/>
                </a:lnTo>
                <a:lnTo>
                  <a:pt x="348299" y="16146"/>
                </a:lnTo>
                <a:lnTo>
                  <a:pt x="304631" y="4158"/>
                </a:lnTo>
                <a:lnTo>
                  <a:pt x="258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936874" y="2771832"/>
            <a:ext cx="235098" cy="313443"/>
          </a:xfrm>
          <a:custGeom>
            <a:avLst/>
            <a:gdLst/>
            <a:ahLst/>
            <a:cxnLst/>
            <a:rect l="l" t="t" r="r" b="b"/>
            <a:pathLst>
              <a:path w="516890" h="516889">
                <a:moveTo>
                  <a:pt x="258222" y="0"/>
                </a:moveTo>
                <a:lnTo>
                  <a:pt x="211820" y="4160"/>
                </a:lnTo>
                <a:lnTo>
                  <a:pt x="168140" y="16154"/>
                </a:lnTo>
                <a:lnTo>
                  <a:pt x="127915" y="35252"/>
                </a:lnTo>
                <a:lnTo>
                  <a:pt x="91874" y="60725"/>
                </a:lnTo>
                <a:lnTo>
                  <a:pt x="60747" y="91843"/>
                </a:lnTo>
                <a:lnTo>
                  <a:pt x="35266" y="127876"/>
                </a:lnTo>
                <a:lnTo>
                  <a:pt x="16160" y="168095"/>
                </a:lnTo>
                <a:lnTo>
                  <a:pt x="4161" y="211769"/>
                </a:lnTo>
                <a:lnTo>
                  <a:pt x="0" y="258170"/>
                </a:lnTo>
                <a:lnTo>
                  <a:pt x="4161" y="304571"/>
                </a:lnTo>
                <a:lnTo>
                  <a:pt x="16160" y="348249"/>
                </a:lnTo>
                <a:lnTo>
                  <a:pt x="35266" y="388471"/>
                </a:lnTo>
                <a:lnTo>
                  <a:pt x="60747" y="424509"/>
                </a:lnTo>
                <a:lnTo>
                  <a:pt x="91874" y="455632"/>
                </a:lnTo>
                <a:lnTo>
                  <a:pt x="127915" y="481110"/>
                </a:lnTo>
                <a:lnTo>
                  <a:pt x="168140" y="500213"/>
                </a:lnTo>
                <a:lnTo>
                  <a:pt x="211820" y="512210"/>
                </a:lnTo>
                <a:lnTo>
                  <a:pt x="258222" y="516371"/>
                </a:lnTo>
                <a:lnTo>
                  <a:pt x="304621" y="512210"/>
                </a:lnTo>
                <a:lnTo>
                  <a:pt x="348290" y="500213"/>
                </a:lnTo>
                <a:lnTo>
                  <a:pt x="388502" y="481110"/>
                </a:lnTo>
                <a:lnTo>
                  <a:pt x="424527" y="455632"/>
                </a:lnTo>
                <a:lnTo>
                  <a:pt x="455636" y="424509"/>
                </a:lnTo>
                <a:lnTo>
                  <a:pt x="481101" y="388471"/>
                </a:lnTo>
                <a:lnTo>
                  <a:pt x="500192" y="348249"/>
                </a:lnTo>
                <a:lnTo>
                  <a:pt x="512181" y="304571"/>
                </a:lnTo>
                <a:lnTo>
                  <a:pt x="516340" y="258170"/>
                </a:lnTo>
                <a:lnTo>
                  <a:pt x="512181" y="211769"/>
                </a:lnTo>
                <a:lnTo>
                  <a:pt x="500192" y="168095"/>
                </a:lnTo>
                <a:lnTo>
                  <a:pt x="481101" y="127876"/>
                </a:lnTo>
                <a:lnTo>
                  <a:pt x="455636" y="91843"/>
                </a:lnTo>
                <a:lnTo>
                  <a:pt x="424527" y="60725"/>
                </a:lnTo>
                <a:lnTo>
                  <a:pt x="388502" y="35252"/>
                </a:lnTo>
                <a:lnTo>
                  <a:pt x="348290" y="16154"/>
                </a:lnTo>
                <a:lnTo>
                  <a:pt x="304621" y="4160"/>
                </a:lnTo>
                <a:lnTo>
                  <a:pt x="258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936874" y="3163270"/>
            <a:ext cx="235098" cy="313443"/>
          </a:xfrm>
          <a:custGeom>
            <a:avLst/>
            <a:gdLst/>
            <a:ahLst/>
            <a:cxnLst/>
            <a:rect l="l" t="t" r="r" b="b"/>
            <a:pathLst>
              <a:path w="516890" h="516889">
                <a:moveTo>
                  <a:pt x="258222" y="0"/>
                </a:moveTo>
                <a:lnTo>
                  <a:pt x="211820" y="4159"/>
                </a:lnTo>
                <a:lnTo>
                  <a:pt x="168140" y="16153"/>
                </a:lnTo>
                <a:lnTo>
                  <a:pt x="127915" y="35251"/>
                </a:lnTo>
                <a:lnTo>
                  <a:pt x="91874" y="60724"/>
                </a:lnTo>
                <a:lnTo>
                  <a:pt x="60747" y="91842"/>
                </a:lnTo>
                <a:lnTo>
                  <a:pt x="35266" y="127878"/>
                </a:lnTo>
                <a:lnTo>
                  <a:pt x="16160" y="168100"/>
                </a:lnTo>
                <a:lnTo>
                  <a:pt x="4161" y="211781"/>
                </a:lnTo>
                <a:lnTo>
                  <a:pt x="0" y="258191"/>
                </a:lnTo>
                <a:lnTo>
                  <a:pt x="4161" y="304601"/>
                </a:lnTo>
                <a:lnTo>
                  <a:pt x="16160" y="348278"/>
                </a:lnTo>
                <a:lnTo>
                  <a:pt x="35266" y="388495"/>
                </a:lnTo>
                <a:lnTo>
                  <a:pt x="60747" y="424521"/>
                </a:lnTo>
                <a:lnTo>
                  <a:pt x="91874" y="455630"/>
                </a:lnTo>
                <a:lnTo>
                  <a:pt x="127915" y="481094"/>
                </a:lnTo>
                <a:lnTo>
                  <a:pt x="168140" y="500184"/>
                </a:lnTo>
                <a:lnTo>
                  <a:pt x="211820" y="512172"/>
                </a:lnTo>
                <a:lnTo>
                  <a:pt x="258222" y="516329"/>
                </a:lnTo>
                <a:lnTo>
                  <a:pt x="304621" y="512172"/>
                </a:lnTo>
                <a:lnTo>
                  <a:pt x="348290" y="500184"/>
                </a:lnTo>
                <a:lnTo>
                  <a:pt x="388502" y="481094"/>
                </a:lnTo>
                <a:lnTo>
                  <a:pt x="424527" y="455630"/>
                </a:lnTo>
                <a:lnTo>
                  <a:pt x="455636" y="424521"/>
                </a:lnTo>
                <a:lnTo>
                  <a:pt x="481101" y="388495"/>
                </a:lnTo>
                <a:lnTo>
                  <a:pt x="500192" y="348278"/>
                </a:lnTo>
                <a:lnTo>
                  <a:pt x="512181" y="304601"/>
                </a:lnTo>
                <a:lnTo>
                  <a:pt x="516340" y="258191"/>
                </a:lnTo>
                <a:lnTo>
                  <a:pt x="512181" y="211781"/>
                </a:lnTo>
                <a:lnTo>
                  <a:pt x="500192" y="168100"/>
                </a:lnTo>
                <a:lnTo>
                  <a:pt x="481101" y="127878"/>
                </a:lnTo>
                <a:lnTo>
                  <a:pt x="455636" y="91842"/>
                </a:lnTo>
                <a:lnTo>
                  <a:pt x="424527" y="60724"/>
                </a:lnTo>
                <a:lnTo>
                  <a:pt x="388502" y="35251"/>
                </a:lnTo>
                <a:lnTo>
                  <a:pt x="348290" y="16153"/>
                </a:lnTo>
                <a:lnTo>
                  <a:pt x="304621" y="4159"/>
                </a:lnTo>
                <a:lnTo>
                  <a:pt x="258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73085" y="2784913"/>
            <a:ext cx="629336" cy="1063548"/>
          </a:xfrm>
          <a:custGeom>
            <a:avLst/>
            <a:gdLst/>
            <a:ahLst/>
            <a:cxnLst/>
            <a:rect l="l" t="t" r="r" b="b"/>
            <a:pathLst>
              <a:path w="1383665" h="1753870">
                <a:moveTo>
                  <a:pt x="1214675" y="0"/>
                </a:moveTo>
                <a:lnTo>
                  <a:pt x="1131571" y="3666"/>
                </a:lnTo>
                <a:lnTo>
                  <a:pt x="1078888" y="14418"/>
                </a:lnTo>
                <a:lnTo>
                  <a:pt x="1051234" y="31884"/>
                </a:lnTo>
                <a:lnTo>
                  <a:pt x="1043214" y="55694"/>
                </a:lnTo>
                <a:lnTo>
                  <a:pt x="1043214" y="1088186"/>
                </a:lnTo>
                <a:lnTo>
                  <a:pt x="1040889" y="1142004"/>
                </a:lnTo>
                <a:lnTo>
                  <a:pt x="1034005" y="1192058"/>
                </a:lnTo>
                <a:lnTo>
                  <a:pt x="1022698" y="1238253"/>
                </a:lnTo>
                <a:lnTo>
                  <a:pt x="1007105" y="1280497"/>
                </a:lnTo>
                <a:lnTo>
                  <a:pt x="987361" y="1318694"/>
                </a:lnTo>
                <a:lnTo>
                  <a:pt x="963603" y="1352750"/>
                </a:lnTo>
                <a:lnTo>
                  <a:pt x="935967" y="1382571"/>
                </a:lnTo>
                <a:lnTo>
                  <a:pt x="904589" y="1408063"/>
                </a:lnTo>
                <a:lnTo>
                  <a:pt x="869605" y="1429132"/>
                </a:lnTo>
                <a:lnTo>
                  <a:pt x="831151" y="1445682"/>
                </a:lnTo>
                <a:lnTo>
                  <a:pt x="789364" y="1457621"/>
                </a:lnTo>
                <a:lnTo>
                  <a:pt x="744380" y="1464853"/>
                </a:lnTo>
                <a:lnTo>
                  <a:pt x="696334" y="1467285"/>
                </a:lnTo>
                <a:lnTo>
                  <a:pt x="648481" y="1464996"/>
                </a:lnTo>
                <a:lnTo>
                  <a:pt x="603447" y="1458107"/>
                </a:lnTo>
                <a:lnTo>
                  <a:pt x="561407" y="1446580"/>
                </a:lnTo>
                <a:lnTo>
                  <a:pt x="522538" y="1430380"/>
                </a:lnTo>
                <a:lnTo>
                  <a:pt x="487015" y="1409471"/>
                </a:lnTo>
                <a:lnTo>
                  <a:pt x="455013" y="1383815"/>
                </a:lnTo>
                <a:lnTo>
                  <a:pt x="426709" y="1353377"/>
                </a:lnTo>
                <a:lnTo>
                  <a:pt x="402277" y="1318121"/>
                </a:lnTo>
                <a:lnTo>
                  <a:pt x="381894" y="1278009"/>
                </a:lnTo>
                <a:lnTo>
                  <a:pt x="365734" y="1233007"/>
                </a:lnTo>
                <a:lnTo>
                  <a:pt x="353974" y="1183078"/>
                </a:lnTo>
                <a:lnTo>
                  <a:pt x="346789" y="1128184"/>
                </a:lnTo>
                <a:lnTo>
                  <a:pt x="344356" y="1068292"/>
                </a:lnTo>
                <a:lnTo>
                  <a:pt x="344356" y="55694"/>
                </a:lnTo>
                <a:lnTo>
                  <a:pt x="335965" y="31884"/>
                </a:lnTo>
                <a:lnTo>
                  <a:pt x="307683" y="14418"/>
                </a:lnTo>
                <a:lnTo>
                  <a:pt x="254846" y="3666"/>
                </a:lnTo>
                <a:lnTo>
                  <a:pt x="172790" y="0"/>
                </a:lnTo>
                <a:lnTo>
                  <a:pt x="88913" y="3666"/>
                </a:lnTo>
                <a:lnTo>
                  <a:pt x="35836" y="14418"/>
                </a:lnTo>
                <a:lnTo>
                  <a:pt x="8039" y="31884"/>
                </a:lnTo>
                <a:lnTo>
                  <a:pt x="0" y="55694"/>
                </a:lnTo>
                <a:lnTo>
                  <a:pt x="0" y="1098793"/>
                </a:lnTo>
                <a:lnTo>
                  <a:pt x="1323" y="1152482"/>
                </a:lnTo>
                <a:lnTo>
                  <a:pt x="5270" y="1203853"/>
                </a:lnTo>
                <a:lnTo>
                  <a:pt x="11802" y="1252910"/>
                </a:lnTo>
                <a:lnTo>
                  <a:pt x="20885" y="1299656"/>
                </a:lnTo>
                <a:lnTo>
                  <a:pt x="32482" y="1344093"/>
                </a:lnTo>
                <a:lnTo>
                  <a:pt x="46556" y="1386225"/>
                </a:lnTo>
                <a:lnTo>
                  <a:pt x="63070" y="1426054"/>
                </a:lnTo>
                <a:lnTo>
                  <a:pt x="81989" y="1463583"/>
                </a:lnTo>
                <a:lnTo>
                  <a:pt x="103276" y="1498816"/>
                </a:lnTo>
                <a:lnTo>
                  <a:pt x="126895" y="1531755"/>
                </a:lnTo>
                <a:lnTo>
                  <a:pt x="152808" y="1562402"/>
                </a:lnTo>
                <a:lnTo>
                  <a:pt x="180981" y="1590761"/>
                </a:lnTo>
                <a:lnTo>
                  <a:pt x="211376" y="1616835"/>
                </a:lnTo>
                <a:lnTo>
                  <a:pt x="243956" y="1640627"/>
                </a:lnTo>
                <a:lnTo>
                  <a:pt x="278687" y="1662139"/>
                </a:lnTo>
                <a:lnTo>
                  <a:pt x="315530" y="1681374"/>
                </a:lnTo>
                <a:lnTo>
                  <a:pt x="354450" y="1698335"/>
                </a:lnTo>
                <a:lnTo>
                  <a:pt x="395410" y="1713026"/>
                </a:lnTo>
                <a:lnTo>
                  <a:pt x="438374" y="1725449"/>
                </a:lnTo>
                <a:lnTo>
                  <a:pt x="483306" y="1735606"/>
                </a:lnTo>
                <a:lnTo>
                  <a:pt x="530169" y="1743501"/>
                </a:lnTo>
                <a:lnTo>
                  <a:pt x="578926" y="1749137"/>
                </a:lnTo>
                <a:lnTo>
                  <a:pt x="629541" y="1752517"/>
                </a:lnTo>
                <a:lnTo>
                  <a:pt x="681979" y="1753642"/>
                </a:lnTo>
                <a:lnTo>
                  <a:pt x="737670" y="1752357"/>
                </a:lnTo>
                <a:lnTo>
                  <a:pt x="791190" y="1748521"/>
                </a:lnTo>
                <a:lnTo>
                  <a:pt x="842519" y="1742167"/>
                </a:lnTo>
                <a:lnTo>
                  <a:pt x="891641" y="1733327"/>
                </a:lnTo>
                <a:lnTo>
                  <a:pt x="938538" y="1722035"/>
                </a:lnTo>
                <a:lnTo>
                  <a:pt x="983193" y="1708321"/>
                </a:lnTo>
                <a:lnTo>
                  <a:pt x="1025587" y="1692218"/>
                </a:lnTo>
                <a:lnTo>
                  <a:pt x="1065704" y="1673759"/>
                </a:lnTo>
                <a:lnTo>
                  <a:pt x="1103525" y="1652975"/>
                </a:lnTo>
                <a:lnTo>
                  <a:pt x="1139034" y="1629899"/>
                </a:lnTo>
                <a:lnTo>
                  <a:pt x="1172212" y="1604563"/>
                </a:lnTo>
                <a:lnTo>
                  <a:pt x="1203043" y="1577000"/>
                </a:lnTo>
                <a:lnTo>
                  <a:pt x="1231508" y="1547241"/>
                </a:lnTo>
                <a:lnTo>
                  <a:pt x="1257590" y="1515320"/>
                </a:lnTo>
                <a:lnTo>
                  <a:pt x="1281271" y="1481267"/>
                </a:lnTo>
                <a:lnTo>
                  <a:pt x="1302534" y="1445116"/>
                </a:lnTo>
                <a:lnTo>
                  <a:pt x="1321361" y="1406898"/>
                </a:lnTo>
                <a:lnTo>
                  <a:pt x="1337735" y="1366647"/>
                </a:lnTo>
                <a:lnTo>
                  <a:pt x="1351638" y="1324394"/>
                </a:lnTo>
                <a:lnTo>
                  <a:pt x="1363053" y="1280171"/>
                </a:lnTo>
                <a:lnTo>
                  <a:pt x="1371962" y="1234010"/>
                </a:lnTo>
                <a:lnTo>
                  <a:pt x="1378347" y="1185945"/>
                </a:lnTo>
                <a:lnTo>
                  <a:pt x="1382190" y="1136007"/>
                </a:lnTo>
                <a:lnTo>
                  <a:pt x="1383476" y="1084228"/>
                </a:lnTo>
                <a:lnTo>
                  <a:pt x="1383476" y="55694"/>
                </a:lnTo>
                <a:lnTo>
                  <a:pt x="1375508" y="31884"/>
                </a:lnTo>
                <a:lnTo>
                  <a:pt x="1348161" y="14418"/>
                </a:lnTo>
                <a:lnTo>
                  <a:pt x="1296272" y="3666"/>
                </a:lnTo>
                <a:lnTo>
                  <a:pt x="1214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187265" y="2772045"/>
            <a:ext cx="1256939" cy="1080106"/>
          </a:xfrm>
          <a:custGeom>
            <a:avLst/>
            <a:gdLst/>
            <a:ahLst/>
            <a:cxnLst/>
            <a:rect l="l" t="t" r="r" b="b"/>
            <a:pathLst>
              <a:path w="2763519" h="1781175">
                <a:moveTo>
                  <a:pt x="1295730" y="172300"/>
                </a:moveTo>
                <a:lnTo>
                  <a:pt x="1292352" y="104660"/>
                </a:lnTo>
                <a:lnTo>
                  <a:pt x="1282458" y="60490"/>
                </a:lnTo>
                <a:lnTo>
                  <a:pt x="1266431" y="36436"/>
                </a:lnTo>
                <a:lnTo>
                  <a:pt x="1244612" y="29159"/>
                </a:lnTo>
                <a:lnTo>
                  <a:pt x="51054" y="29159"/>
                </a:lnTo>
                <a:lnTo>
                  <a:pt x="28689" y="36436"/>
                </a:lnTo>
                <a:lnTo>
                  <a:pt x="12738" y="60490"/>
                </a:lnTo>
                <a:lnTo>
                  <a:pt x="3187" y="104660"/>
                </a:lnTo>
                <a:lnTo>
                  <a:pt x="0" y="172300"/>
                </a:lnTo>
                <a:lnTo>
                  <a:pt x="3187" y="237515"/>
                </a:lnTo>
                <a:lnTo>
                  <a:pt x="12738" y="281482"/>
                </a:lnTo>
                <a:lnTo>
                  <a:pt x="28689" y="306298"/>
                </a:lnTo>
                <a:lnTo>
                  <a:pt x="51054" y="314096"/>
                </a:lnTo>
                <a:lnTo>
                  <a:pt x="475043" y="314096"/>
                </a:lnTo>
                <a:lnTo>
                  <a:pt x="475043" y="1725028"/>
                </a:lnTo>
                <a:lnTo>
                  <a:pt x="483438" y="1748840"/>
                </a:lnTo>
                <a:lnTo>
                  <a:pt x="511835" y="1766316"/>
                </a:lnTo>
                <a:lnTo>
                  <a:pt x="565023" y="1777085"/>
                </a:lnTo>
                <a:lnTo>
                  <a:pt x="647776" y="1780755"/>
                </a:lnTo>
                <a:lnTo>
                  <a:pt x="730567" y="1777085"/>
                </a:lnTo>
                <a:lnTo>
                  <a:pt x="783767" y="1766316"/>
                </a:lnTo>
                <a:lnTo>
                  <a:pt x="812165" y="1748840"/>
                </a:lnTo>
                <a:lnTo>
                  <a:pt x="820572" y="1725028"/>
                </a:lnTo>
                <a:lnTo>
                  <a:pt x="820572" y="314096"/>
                </a:lnTo>
                <a:lnTo>
                  <a:pt x="1244612" y="314096"/>
                </a:lnTo>
                <a:lnTo>
                  <a:pt x="1266431" y="306298"/>
                </a:lnTo>
                <a:lnTo>
                  <a:pt x="1282458" y="281482"/>
                </a:lnTo>
                <a:lnTo>
                  <a:pt x="1292352" y="237515"/>
                </a:lnTo>
                <a:lnTo>
                  <a:pt x="1295730" y="172300"/>
                </a:lnTo>
                <a:close/>
              </a:path>
              <a:path w="2763519" h="1781175">
                <a:moveTo>
                  <a:pt x="2763329" y="295186"/>
                </a:moveTo>
                <a:lnTo>
                  <a:pt x="2759291" y="228015"/>
                </a:lnTo>
                <a:lnTo>
                  <a:pt x="2752102" y="182918"/>
                </a:lnTo>
                <a:lnTo>
                  <a:pt x="2710738" y="126695"/>
                </a:lnTo>
                <a:lnTo>
                  <a:pt x="2667762" y="99466"/>
                </a:lnTo>
                <a:lnTo>
                  <a:pt x="2607119" y="69761"/>
                </a:lnTo>
                <a:lnTo>
                  <a:pt x="2569857" y="55753"/>
                </a:lnTo>
                <a:lnTo>
                  <a:pt x="2528239" y="42672"/>
                </a:lnTo>
                <a:lnTo>
                  <a:pt x="2482469" y="30822"/>
                </a:lnTo>
                <a:lnTo>
                  <a:pt x="2432723" y="20485"/>
                </a:lnTo>
                <a:lnTo>
                  <a:pt x="2379205" y="11950"/>
                </a:lnTo>
                <a:lnTo>
                  <a:pt x="2322118" y="5499"/>
                </a:lnTo>
                <a:lnTo>
                  <a:pt x="2261654" y="1422"/>
                </a:lnTo>
                <a:lnTo>
                  <a:pt x="2198014" y="0"/>
                </a:lnTo>
                <a:lnTo>
                  <a:pt x="2146922" y="1066"/>
                </a:lnTo>
                <a:lnTo>
                  <a:pt x="2097011" y="4254"/>
                </a:lnTo>
                <a:lnTo>
                  <a:pt x="2048344" y="9537"/>
                </a:lnTo>
                <a:lnTo>
                  <a:pt x="2000923" y="16878"/>
                </a:lnTo>
                <a:lnTo>
                  <a:pt x="1954796" y="26263"/>
                </a:lnTo>
                <a:lnTo>
                  <a:pt x="1909991" y="37680"/>
                </a:lnTo>
                <a:lnTo>
                  <a:pt x="1866544" y="51079"/>
                </a:lnTo>
                <a:lnTo>
                  <a:pt x="1824494" y="66446"/>
                </a:lnTo>
                <a:lnTo>
                  <a:pt x="1783854" y="83756"/>
                </a:lnTo>
                <a:lnTo>
                  <a:pt x="1744675" y="102984"/>
                </a:lnTo>
                <a:lnTo>
                  <a:pt x="1706981" y="124104"/>
                </a:lnTo>
                <a:lnTo>
                  <a:pt x="1670812" y="147104"/>
                </a:lnTo>
                <a:lnTo>
                  <a:pt x="1636191" y="171932"/>
                </a:lnTo>
                <a:lnTo>
                  <a:pt x="1603159" y="198577"/>
                </a:lnTo>
                <a:lnTo>
                  <a:pt x="1571739" y="227012"/>
                </a:lnTo>
                <a:lnTo>
                  <a:pt x="1541970" y="257225"/>
                </a:lnTo>
                <a:lnTo>
                  <a:pt x="1513890" y="289166"/>
                </a:lnTo>
                <a:lnTo>
                  <a:pt x="1487525" y="322834"/>
                </a:lnTo>
                <a:lnTo>
                  <a:pt x="1462913" y="358190"/>
                </a:lnTo>
                <a:lnTo>
                  <a:pt x="1440078" y="395211"/>
                </a:lnTo>
                <a:lnTo>
                  <a:pt x="1419047" y="433882"/>
                </a:lnTo>
                <a:lnTo>
                  <a:pt x="1399882" y="474154"/>
                </a:lnTo>
                <a:lnTo>
                  <a:pt x="1382585" y="516026"/>
                </a:lnTo>
                <a:lnTo>
                  <a:pt x="1367193" y="559473"/>
                </a:lnTo>
                <a:lnTo>
                  <a:pt x="1353756" y="604443"/>
                </a:lnTo>
                <a:lnTo>
                  <a:pt x="1342301" y="650938"/>
                </a:lnTo>
                <a:lnTo>
                  <a:pt x="1332852" y="698919"/>
                </a:lnTo>
                <a:lnTo>
                  <a:pt x="1325448" y="748372"/>
                </a:lnTo>
                <a:lnTo>
                  <a:pt x="1320114" y="799261"/>
                </a:lnTo>
                <a:lnTo>
                  <a:pt x="1316888" y="851560"/>
                </a:lnTo>
                <a:lnTo>
                  <a:pt x="1315808" y="905256"/>
                </a:lnTo>
                <a:lnTo>
                  <a:pt x="1316888" y="959002"/>
                </a:lnTo>
                <a:lnTo>
                  <a:pt x="1320088" y="1011237"/>
                </a:lnTo>
                <a:lnTo>
                  <a:pt x="1325397" y="1061961"/>
                </a:lnTo>
                <a:lnTo>
                  <a:pt x="1332801" y="1111135"/>
                </a:lnTo>
                <a:lnTo>
                  <a:pt x="1342263" y="1158748"/>
                </a:lnTo>
                <a:lnTo>
                  <a:pt x="1353756" y="1204772"/>
                </a:lnTo>
                <a:lnTo>
                  <a:pt x="1367269" y="1249172"/>
                </a:lnTo>
                <a:lnTo>
                  <a:pt x="1382776" y="1291958"/>
                </a:lnTo>
                <a:lnTo>
                  <a:pt x="1400238" y="1333068"/>
                </a:lnTo>
                <a:lnTo>
                  <a:pt x="1419656" y="1372501"/>
                </a:lnTo>
                <a:lnTo>
                  <a:pt x="1440992" y="1410246"/>
                </a:lnTo>
                <a:lnTo>
                  <a:pt x="1464221" y="1446250"/>
                </a:lnTo>
                <a:lnTo>
                  <a:pt x="1489316" y="1480515"/>
                </a:lnTo>
                <a:lnTo>
                  <a:pt x="1516265" y="1513001"/>
                </a:lnTo>
                <a:lnTo>
                  <a:pt x="1545043" y="1543697"/>
                </a:lnTo>
                <a:lnTo>
                  <a:pt x="1575612" y="1572577"/>
                </a:lnTo>
                <a:lnTo>
                  <a:pt x="1607972" y="1599615"/>
                </a:lnTo>
                <a:lnTo>
                  <a:pt x="1642084" y="1624799"/>
                </a:lnTo>
                <a:lnTo>
                  <a:pt x="1677924" y="1648091"/>
                </a:lnTo>
                <a:lnTo>
                  <a:pt x="1715465" y="1669478"/>
                </a:lnTo>
                <a:lnTo>
                  <a:pt x="1754695" y="1688947"/>
                </a:lnTo>
                <a:lnTo>
                  <a:pt x="1795589" y="1706448"/>
                </a:lnTo>
                <a:lnTo>
                  <a:pt x="1838121" y="1721980"/>
                </a:lnTo>
                <a:lnTo>
                  <a:pt x="1882267" y="1735518"/>
                </a:lnTo>
                <a:lnTo>
                  <a:pt x="1927999" y="1747037"/>
                </a:lnTo>
                <a:lnTo>
                  <a:pt x="1975294" y="1756511"/>
                </a:lnTo>
                <a:lnTo>
                  <a:pt x="2024126" y="1763915"/>
                </a:lnTo>
                <a:lnTo>
                  <a:pt x="2074494" y="1769237"/>
                </a:lnTo>
                <a:lnTo>
                  <a:pt x="2126348" y="1772437"/>
                </a:lnTo>
                <a:lnTo>
                  <a:pt x="2179663" y="1773516"/>
                </a:lnTo>
                <a:lnTo>
                  <a:pt x="2231339" y="1772539"/>
                </a:lnTo>
                <a:lnTo>
                  <a:pt x="2283155" y="1769630"/>
                </a:lnTo>
                <a:lnTo>
                  <a:pt x="2334869" y="1764855"/>
                </a:lnTo>
                <a:lnTo>
                  <a:pt x="2386279" y="1758276"/>
                </a:lnTo>
                <a:lnTo>
                  <a:pt x="2437130" y="1749971"/>
                </a:lnTo>
                <a:lnTo>
                  <a:pt x="2487206" y="1739963"/>
                </a:lnTo>
                <a:lnTo>
                  <a:pt x="2536266" y="1728343"/>
                </a:lnTo>
                <a:lnTo>
                  <a:pt x="2584094" y="1715160"/>
                </a:lnTo>
                <a:lnTo>
                  <a:pt x="2650540" y="1695208"/>
                </a:lnTo>
                <a:lnTo>
                  <a:pt x="2700045" y="1673529"/>
                </a:lnTo>
                <a:lnTo>
                  <a:pt x="2733865" y="1647786"/>
                </a:lnTo>
                <a:lnTo>
                  <a:pt x="2759405" y="1574685"/>
                </a:lnTo>
                <a:lnTo>
                  <a:pt x="2759405" y="880097"/>
                </a:lnTo>
                <a:lnTo>
                  <a:pt x="2752826" y="833069"/>
                </a:lnTo>
                <a:lnTo>
                  <a:pt x="2734221" y="798080"/>
                </a:lnTo>
                <a:lnTo>
                  <a:pt x="2667762" y="768756"/>
                </a:lnTo>
                <a:lnTo>
                  <a:pt x="2095830" y="768756"/>
                </a:lnTo>
                <a:lnTo>
                  <a:pt x="2059228" y="798245"/>
                </a:lnTo>
                <a:lnTo>
                  <a:pt x="2049487" y="839203"/>
                </a:lnTo>
                <a:lnTo>
                  <a:pt x="2046135" y="901280"/>
                </a:lnTo>
                <a:lnTo>
                  <a:pt x="2049487" y="962050"/>
                </a:lnTo>
                <a:lnTo>
                  <a:pt x="2059228" y="1002690"/>
                </a:lnTo>
                <a:lnTo>
                  <a:pt x="2095830" y="1032497"/>
                </a:lnTo>
                <a:lnTo>
                  <a:pt x="2416518" y="1032497"/>
                </a:lnTo>
                <a:lnTo>
                  <a:pt x="2416518" y="1430185"/>
                </a:lnTo>
                <a:lnTo>
                  <a:pt x="2376576" y="1449451"/>
                </a:lnTo>
                <a:lnTo>
                  <a:pt x="2334120" y="1464310"/>
                </a:lnTo>
                <a:lnTo>
                  <a:pt x="2289784" y="1474838"/>
                </a:lnTo>
                <a:lnTo>
                  <a:pt x="2244191" y="1481112"/>
                </a:lnTo>
                <a:lnTo>
                  <a:pt x="2198014" y="1483194"/>
                </a:lnTo>
                <a:lnTo>
                  <a:pt x="2151646" y="1481645"/>
                </a:lnTo>
                <a:lnTo>
                  <a:pt x="2106866" y="1477010"/>
                </a:lnTo>
                <a:lnTo>
                  <a:pt x="2063737" y="1469301"/>
                </a:lnTo>
                <a:lnTo>
                  <a:pt x="2022373" y="1458556"/>
                </a:lnTo>
                <a:lnTo>
                  <a:pt x="1982838" y="1444752"/>
                </a:lnTo>
                <a:lnTo>
                  <a:pt x="1945233" y="1427937"/>
                </a:lnTo>
                <a:lnTo>
                  <a:pt x="1909648" y="1408125"/>
                </a:lnTo>
                <a:lnTo>
                  <a:pt x="1876145" y="1385316"/>
                </a:lnTo>
                <a:lnTo>
                  <a:pt x="1844827" y="1359522"/>
                </a:lnTo>
                <a:lnTo>
                  <a:pt x="1815795" y="1330782"/>
                </a:lnTo>
                <a:lnTo>
                  <a:pt x="1789099" y="1299095"/>
                </a:lnTo>
                <a:lnTo>
                  <a:pt x="1764855" y="1264475"/>
                </a:lnTo>
                <a:lnTo>
                  <a:pt x="1743138" y="1226947"/>
                </a:lnTo>
                <a:lnTo>
                  <a:pt x="1724050" y="1186535"/>
                </a:lnTo>
                <a:lnTo>
                  <a:pt x="1707642" y="1143228"/>
                </a:lnTo>
                <a:lnTo>
                  <a:pt x="1694040" y="1097064"/>
                </a:lnTo>
                <a:lnTo>
                  <a:pt x="1683296" y="1048054"/>
                </a:lnTo>
                <a:lnTo>
                  <a:pt x="1675523" y="996213"/>
                </a:lnTo>
                <a:lnTo>
                  <a:pt x="1670799" y="941552"/>
                </a:lnTo>
                <a:lnTo>
                  <a:pt x="1669199" y="884085"/>
                </a:lnTo>
                <a:lnTo>
                  <a:pt x="1670773" y="831291"/>
                </a:lnTo>
                <a:lnTo>
                  <a:pt x="1675434" y="780338"/>
                </a:lnTo>
                <a:lnTo>
                  <a:pt x="1683105" y="731329"/>
                </a:lnTo>
                <a:lnTo>
                  <a:pt x="1693748" y="684352"/>
                </a:lnTo>
                <a:lnTo>
                  <a:pt x="1707261" y="639483"/>
                </a:lnTo>
                <a:lnTo>
                  <a:pt x="1723580" y="596849"/>
                </a:lnTo>
                <a:lnTo>
                  <a:pt x="1742655" y="556514"/>
                </a:lnTo>
                <a:lnTo>
                  <a:pt x="1764398" y="518579"/>
                </a:lnTo>
                <a:lnTo>
                  <a:pt x="1788731" y="483146"/>
                </a:lnTo>
                <a:lnTo>
                  <a:pt x="1815617" y="450303"/>
                </a:lnTo>
                <a:lnTo>
                  <a:pt x="1844954" y="420154"/>
                </a:lnTo>
                <a:lnTo>
                  <a:pt x="1876691" y="392772"/>
                </a:lnTo>
                <a:lnTo>
                  <a:pt x="1910753" y="368261"/>
                </a:lnTo>
                <a:lnTo>
                  <a:pt x="1947062" y="346722"/>
                </a:lnTo>
                <a:lnTo>
                  <a:pt x="1985568" y="328244"/>
                </a:lnTo>
                <a:lnTo>
                  <a:pt x="2026170" y="312902"/>
                </a:lnTo>
                <a:lnTo>
                  <a:pt x="2068830" y="300812"/>
                </a:lnTo>
                <a:lnTo>
                  <a:pt x="2113470" y="292061"/>
                </a:lnTo>
                <a:lnTo>
                  <a:pt x="2160016" y="286753"/>
                </a:lnTo>
                <a:lnTo>
                  <a:pt x="2208390" y="284949"/>
                </a:lnTo>
                <a:lnTo>
                  <a:pt x="2288260" y="288467"/>
                </a:lnTo>
                <a:lnTo>
                  <a:pt x="2360892" y="298119"/>
                </a:lnTo>
                <a:lnTo>
                  <a:pt x="2426436" y="312534"/>
                </a:lnTo>
                <a:lnTo>
                  <a:pt x="2485098" y="330352"/>
                </a:lnTo>
                <a:lnTo>
                  <a:pt x="2537002" y="350227"/>
                </a:lnTo>
                <a:lnTo>
                  <a:pt x="2582341" y="370763"/>
                </a:lnTo>
                <a:lnTo>
                  <a:pt x="2621267" y="390639"/>
                </a:lnTo>
                <a:lnTo>
                  <a:pt x="2680563" y="422871"/>
                </a:lnTo>
                <a:lnTo>
                  <a:pt x="2701264" y="432523"/>
                </a:lnTo>
                <a:lnTo>
                  <a:pt x="2750655" y="406704"/>
                </a:lnTo>
                <a:lnTo>
                  <a:pt x="2759887" y="365086"/>
                </a:lnTo>
                <a:lnTo>
                  <a:pt x="2763329" y="301091"/>
                </a:lnTo>
                <a:lnTo>
                  <a:pt x="2763329" y="295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349782" y="4128149"/>
            <a:ext cx="168959" cy="283022"/>
          </a:xfrm>
          <a:custGeom>
            <a:avLst/>
            <a:gdLst/>
            <a:ahLst/>
            <a:cxnLst/>
            <a:rect l="l" t="t" r="r" b="b"/>
            <a:pathLst>
              <a:path w="371475" h="466725">
                <a:moveTo>
                  <a:pt x="339015" y="0"/>
                </a:moveTo>
                <a:lnTo>
                  <a:pt x="323372" y="0"/>
                </a:lnTo>
                <a:lnTo>
                  <a:pt x="316911" y="209"/>
                </a:lnTo>
                <a:lnTo>
                  <a:pt x="291645" y="12261"/>
                </a:lnTo>
                <a:lnTo>
                  <a:pt x="291645" y="315540"/>
                </a:lnTo>
                <a:lnTo>
                  <a:pt x="275382" y="334628"/>
                </a:lnTo>
                <a:lnTo>
                  <a:pt x="244204" y="365465"/>
                </a:lnTo>
                <a:lnTo>
                  <a:pt x="199830" y="392988"/>
                </a:lnTo>
                <a:lnTo>
                  <a:pt x="170256" y="398249"/>
                </a:lnTo>
                <a:lnTo>
                  <a:pt x="159124" y="397696"/>
                </a:lnTo>
                <a:lnTo>
                  <a:pt x="121847" y="384526"/>
                </a:lnTo>
                <a:lnTo>
                  <a:pt x="96369" y="356105"/>
                </a:lnTo>
                <a:lnTo>
                  <a:pt x="82487" y="313515"/>
                </a:lnTo>
                <a:lnTo>
                  <a:pt x="79421" y="265342"/>
                </a:lnTo>
                <a:lnTo>
                  <a:pt x="79421" y="12261"/>
                </a:lnTo>
                <a:lnTo>
                  <a:pt x="78730" y="10114"/>
                </a:lnTo>
                <a:lnTo>
                  <a:pt x="47380" y="0"/>
                </a:lnTo>
                <a:lnTo>
                  <a:pt x="32040" y="0"/>
                </a:lnTo>
                <a:lnTo>
                  <a:pt x="0" y="12261"/>
                </a:lnTo>
                <a:lnTo>
                  <a:pt x="0" y="275834"/>
                </a:lnTo>
                <a:lnTo>
                  <a:pt x="1988" y="319180"/>
                </a:lnTo>
                <a:lnTo>
                  <a:pt x="12488" y="371331"/>
                </a:lnTo>
                <a:lnTo>
                  <a:pt x="33967" y="412835"/>
                </a:lnTo>
                <a:lnTo>
                  <a:pt x="67545" y="443981"/>
                </a:lnTo>
                <a:lnTo>
                  <a:pt x="114359" y="462559"/>
                </a:lnTo>
                <a:lnTo>
                  <a:pt x="153984" y="466142"/>
                </a:lnTo>
                <a:lnTo>
                  <a:pt x="172324" y="464973"/>
                </a:lnTo>
                <a:lnTo>
                  <a:pt x="226631" y="447483"/>
                </a:lnTo>
                <a:lnTo>
                  <a:pt x="262735" y="423344"/>
                </a:lnTo>
                <a:lnTo>
                  <a:pt x="299341" y="388187"/>
                </a:lnTo>
                <a:lnTo>
                  <a:pt x="299341" y="447640"/>
                </a:lnTo>
                <a:lnTo>
                  <a:pt x="327843" y="459902"/>
                </a:lnTo>
                <a:lnTo>
                  <a:pt x="341874" y="459902"/>
                </a:lnTo>
                <a:lnTo>
                  <a:pt x="371056" y="447640"/>
                </a:lnTo>
                <a:lnTo>
                  <a:pt x="371056" y="445096"/>
                </a:lnTo>
                <a:lnTo>
                  <a:pt x="371056" y="12261"/>
                </a:lnTo>
                <a:lnTo>
                  <a:pt x="345350" y="209"/>
                </a:lnTo>
                <a:lnTo>
                  <a:pt x="339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737161" y="4124085"/>
            <a:ext cx="168670" cy="283022"/>
          </a:xfrm>
          <a:custGeom>
            <a:avLst/>
            <a:gdLst/>
            <a:ahLst/>
            <a:cxnLst/>
            <a:rect l="l" t="t" r="r" b="b"/>
            <a:pathLst>
              <a:path w="370840" h="466725">
                <a:moveTo>
                  <a:pt x="216579" y="0"/>
                </a:moveTo>
                <a:lnTo>
                  <a:pt x="161787" y="10615"/>
                </a:lnTo>
                <a:lnTo>
                  <a:pt x="125641" y="29679"/>
                </a:lnTo>
                <a:lnTo>
                  <a:pt x="89437" y="59443"/>
                </a:lnTo>
                <a:lnTo>
                  <a:pt x="71285" y="78405"/>
                </a:lnTo>
                <a:lnTo>
                  <a:pt x="71285" y="18962"/>
                </a:lnTo>
                <a:lnTo>
                  <a:pt x="42909" y="6701"/>
                </a:lnTo>
                <a:lnTo>
                  <a:pt x="28564" y="6701"/>
                </a:lnTo>
                <a:lnTo>
                  <a:pt x="0" y="18962"/>
                </a:lnTo>
                <a:lnTo>
                  <a:pt x="0" y="454342"/>
                </a:lnTo>
                <a:lnTo>
                  <a:pt x="31611" y="466603"/>
                </a:lnTo>
                <a:lnTo>
                  <a:pt x="47192" y="466603"/>
                </a:lnTo>
                <a:lnTo>
                  <a:pt x="78929" y="454342"/>
                </a:lnTo>
                <a:lnTo>
                  <a:pt x="78929" y="151052"/>
                </a:lnTo>
                <a:lnTo>
                  <a:pt x="95003" y="131975"/>
                </a:lnTo>
                <a:lnTo>
                  <a:pt x="126088" y="101151"/>
                </a:lnTo>
                <a:lnTo>
                  <a:pt x="170704" y="73615"/>
                </a:lnTo>
                <a:lnTo>
                  <a:pt x="200370" y="68353"/>
                </a:lnTo>
                <a:lnTo>
                  <a:pt x="211489" y="68894"/>
                </a:lnTo>
                <a:lnTo>
                  <a:pt x="249069" y="81737"/>
                </a:lnTo>
                <a:lnTo>
                  <a:pt x="274340" y="110335"/>
                </a:lnTo>
                <a:lnTo>
                  <a:pt x="288447" y="152689"/>
                </a:lnTo>
                <a:lnTo>
                  <a:pt x="291645" y="199826"/>
                </a:lnTo>
                <a:lnTo>
                  <a:pt x="291645" y="454342"/>
                </a:lnTo>
                <a:lnTo>
                  <a:pt x="292336" y="456520"/>
                </a:lnTo>
                <a:lnTo>
                  <a:pt x="323372" y="466603"/>
                </a:lnTo>
                <a:lnTo>
                  <a:pt x="339026" y="466603"/>
                </a:lnTo>
                <a:lnTo>
                  <a:pt x="370564" y="454342"/>
                </a:lnTo>
                <a:lnTo>
                  <a:pt x="370564" y="451797"/>
                </a:lnTo>
                <a:lnTo>
                  <a:pt x="370564" y="189313"/>
                </a:lnTo>
                <a:lnTo>
                  <a:pt x="368577" y="146707"/>
                </a:lnTo>
                <a:lnTo>
                  <a:pt x="358080" y="94818"/>
                </a:lnTo>
                <a:lnTo>
                  <a:pt x="336597" y="53548"/>
                </a:lnTo>
                <a:lnTo>
                  <a:pt x="303045" y="22484"/>
                </a:lnTo>
                <a:lnTo>
                  <a:pt x="256205" y="3649"/>
                </a:lnTo>
                <a:lnTo>
                  <a:pt x="237241" y="912"/>
                </a:lnTo>
                <a:lnTo>
                  <a:pt x="216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119123" y="4020573"/>
            <a:ext cx="44478" cy="386605"/>
          </a:xfrm>
          <a:custGeom>
            <a:avLst/>
            <a:gdLst/>
            <a:ahLst/>
            <a:cxnLst/>
            <a:rect l="l" t="t" r="r" b="b"/>
            <a:pathLst>
              <a:path w="97790" h="637540">
                <a:moveTo>
                  <a:pt x="56752" y="177397"/>
                </a:moveTo>
                <a:lnTo>
                  <a:pt x="41108" y="177397"/>
                </a:lnTo>
                <a:lnTo>
                  <a:pt x="34700" y="177701"/>
                </a:lnTo>
                <a:lnTo>
                  <a:pt x="9559" y="189973"/>
                </a:lnTo>
                <a:lnTo>
                  <a:pt x="9559" y="625038"/>
                </a:lnTo>
                <a:lnTo>
                  <a:pt x="41108" y="637299"/>
                </a:lnTo>
                <a:lnTo>
                  <a:pt x="56752" y="637299"/>
                </a:lnTo>
                <a:lnTo>
                  <a:pt x="63265" y="636985"/>
                </a:lnTo>
                <a:lnTo>
                  <a:pt x="73453" y="635718"/>
                </a:lnTo>
                <a:lnTo>
                  <a:pt x="77432" y="634755"/>
                </a:lnTo>
                <a:lnTo>
                  <a:pt x="80280" y="633478"/>
                </a:lnTo>
                <a:lnTo>
                  <a:pt x="83201" y="632211"/>
                </a:lnTo>
                <a:lnTo>
                  <a:pt x="85243" y="630692"/>
                </a:lnTo>
                <a:lnTo>
                  <a:pt x="86562" y="628954"/>
                </a:lnTo>
                <a:lnTo>
                  <a:pt x="87798" y="627216"/>
                </a:lnTo>
                <a:lnTo>
                  <a:pt x="88416" y="625038"/>
                </a:lnTo>
                <a:lnTo>
                  <a:pt x="88416" y="189973"/>
                </a:lnTo>
                <a:lnTo>
                  <a:pt x="80280" y="181219"/>
                </a:lnTo>
                <a:lnTo>
                  <a:pt x="77432" y="179942"/>
                </a:lnTo>
                <a:lnTo>
                  <a:pt x="73453" y="178978"/>
                </a:lnTo>
                <a:lnTo>
                  <a:pt x="63265" y="177701"/>
                </a:lnTo>
                <a:lnTo>
                  <a:pt x="56752" y="177397"/>
                </a:lnTo>
                <a:close/>
              </a:path>
              <a:path w="97790" h="637540">
                <a:moveTo>
                  <a:pt x="49244" y="0"/>
                </a:moveTo>
                <a:lnTo>
                  <a:pt x="10491" y="10062"/>
                </a:lnTo>
                <a:lnTo>
                  <a:pt x="0" y="47810"/>
                </a:lnTo>
                <a:lnTo>
                  <a:pt x="640" y="60341"/>
                </a:lnTo>
                <a:lnTo>
                  <a:pt x="24922" y="92213"/>
                </a:lnTo>
                <a:lnTo>
                  <a:pt x="48302" y="94656"/>
                </a:lnTo>
                <a:lnTo>
                  <a:pt x="61272" y="94033"/>
                </a:lnTo>
                <a:lnTo>
                  <a:pt x="94900" y="70161"/>
                </a:lnTo>
                <a:lnTo>
                  <a:pt x="97546" y="46846"/>
                </a:lnTo>
                <a:lnTo>
                  <a:pt x="96895" y="34317"/>
                </a:lnTo>
                <a:lnTo>
                  <a:pt x="72614" y="2459"/>
                </a:lnTo>
                <a:lnTo>
                  <a:pt x="49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52112" y="4128149"/>
            <a:ext cx="186576" cy="279172"/>
          </a:xfrm>
          <a:custGeom>
            <a:avLst/>
            <a:gdLst/>
            <a:ahLst/>
            <a:cxnLst/>
            <a:rect l="l" t="t" r="r" b="b"/>
            <a:pathLst>
              <a:path w="410209" h="460375">
                <a:moveTo>
                  <a:pt x="380239" y="0"/>
                </a:moveTo>
                <a:lnTo>
                  <a:pt x="364282" y="0"/>
                </a:lnTo>
                <a:lnTo>
                  <a:pt x="357329" y="209"/>
                </a:lnTo>
                <a:lnTo>
                  <a:pt x="329393" y="15277"/>
                </a:lnTo>
                <a:lnTo>
                  <a:pt x="209365" y="370020"/>
                </a:lnTo>
                <a:lnTo>
                  <a:pt x="207941" y="375768"/>
                </a:lnTo>
                <a:lnTo>
                  <a:pt x="84562" y="15277"/>
                </a:lnTo>
                <a:lnTo>
                  <a:pt x="83327" y="12407"/>
                </a:lnTo>
                <a:lnTo>
                  <a:pt x="47935" y="0"/>
                </a:lnTo>
                <a:lnTo>
                  <a:pt x="25203" y="146"/>
                </a:lnTo>
                <a:lnTo>
                  <a:pt x="0" y="11298"/>
                </a:lnTo>
                <a:lnTo>
                  <a:pt x="0" y="13842"/>
                </a:lnTo>
                <a:lnTo>
                  <a:pt x="152309" y="445902"/>
                </a:lnTo>
                <a:lnTo>
                  <a:pt x="195522" y="459902"/>
                </a:lnTo>
                <a:lnTo>
                  <a:pt x="214642" y="459902"/>
                </a:lnTo>
                <a:lnTo>
                  <a:pt x="256128" y="449064"/>
                </a:lnTo>
                <a:lnTo>
                  <a:pt x="405882" y="33925"/>
                </a:lnTo>
                <a:lnTo>
                  <a:pt x="409673" y="13842"/>
                </a:lnTo>
                <a:lnTo>
                  <a:pt x="409673" y="11298"/>
                </a:lnTo>
                <a:lnTo>
                  <a:pt x="380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714039" y="4124081"/>
            <a:ext cx="180223" cy="286873"/>
          </a:xfrm>
          <a:custGeom>
            <a:avLst/>
            <a:gdLst/>
            <a:ahLst/>
            <a:cxnLst/>
            <a:rect l="l" t="t" r="r" b="b"/>
            <a:pathLst>
              <a:path w="396240" h="473075">
                <a:moveTo>
                  <a:pt x="206527" y="0"/>
                </a:moveTo>
                <a:lnTo>
                  <a:pt x="161459" y="4117"/>
                </a:lnTo>
                <a:lnTo>
                  <a:pt x="120907" y="16481"/>
                </a:lnTo>
                <a:lnTo>
                  <a:pt x="85484" y="36581"/>
                </a:lnTo>
                <a:lnTo>
                  <a:pt x="55593" y="63895"/>
                </a:lnTo>
                <a:lnTo>
                  <a:pt x="31809" y="98008"/>
                </a:lnTo>
                <a:lnTo>
                  <a:pt x="14303" y="138896"/>
                </a:lnTo>
                <a:lnTo>
                  <a:pt x="3541" y="185918"/>
                </a:lnTo>
                <a:lnTo>
                  <a:pt x="111" y="233969"/>
                </a:lnTo>
                <a:lnTo>
                  <a:pt x="0" y="239931"/>
                </a:lnTo>
                <a:lnTo>
                  <a:pt x="829" y="266843"/>
                </a:lnTo>
                <a:lnTo>
                  <a:pt x="7785" y="317998"/>
                </a:lnTo>
                <a:lnTo>
                  <a:pt x="21606" y="361947"/>
                </a:lnTo>
                <a:lnTo>
                  <a:pt x="42164" y="398516"/>
                </a:lnTo>
                <a:lnTo>
                  <a:pt x="69368" y="427716"/>
                </a:lnTo>
                <a:lnTo>
                  <a:pt x="102963" y="449709"/>
                </a:lnTo>
                <a:lnTo>
                  <a:pt x="142920" y="464492"/>
                </a:lnTo>
                <a:lnTo>
                  <a:pt x="189412" y="471923"/>
                </a:lnTo>
                <a:lnTo>
                  <a:pt x="215103" y="472854"/>
                </a:lnTo>
                <a:lnTo>
                  <a:pt x="230192" y="472568"/>
                </a:lnTo>
                <a:lnTo>
                  <a:pt x="272714" y="468289"/>
                </a:lnTo>
                <a:lnTo>
                  <a:pt x="320283" y="458006"/>
                </a:lnTo>
                <a:lnTo>
                  <a:pt x="362376" y="442332"/>
                </a:lnTo>
                <a:lnTo>
                  <a:pt x="375978" y="425756"/>
                </a:lnTo>
                <a:lnTo>
                  <a:pt x="376470" y="423369"/>
                </a:lnTo>
                <a:lnTo>
                  <a:pt x="376847" y="420667"/>
                </a:lnTo>
                <a:lnTo>
                  <a:pt x="377213" y="417620"/>
                </a:lnTo>
                <a:lnTo>
                  <a:pt x="377527" y="414573"/>
                </a:lnTo>
                <a:lnTo>
                  <a:pt x="377653" y="408772"/>
                </a:lnTo>
                <a:lnTo>
                  <a:pt x="222485" y="408772"/>
                </a:lnTo>
                <a:lnTo>
                  <a:pt x="203778" y="408085"/>
                </a:lnTo>
                <a:lnTo>
                  <a:pt x="156665" y="397778"/>
                </a:lnTo>
                <a:lnTo>
                  <a:pt x="121980" y="375903"/>
                </a:lnTo>
                <a:lnTo>
                  <a:pt x="98525" y="343625"/>
                </a:lnTo>
                <a:lnTo>
                  <a:pt x="85789" y="302185"/>
                </a:lnTo>
                <a:lnTo>
                  <a:pt x="81725" y="252421"/>
                </a:lnTo>
                <a:lnTo>
                  <a:pt x="373119" y="252421"/>
                </a:lnTo>
                <a:lnTo>
                  <a:pt x="380198" y="249782"/>
                </a:lnTo>
                <a:lnTo>
                  <a:pt x="395841" y="218003"/>
                </a:lnTo>
                <a:lnTo>
                  <a:pt x="395841" y="203658"/>
                </a:lnTo>
                <a:lnTo>
                  <a:pt x="395547" y="194590"/>
                </a:lnTo>
                <a:lnTo>
                  <a:pt x="81725" y="194590"/>
                </a:lnTo>
                <a:lnTo>
                  <a:pt x="82644" y="181575"/>
                </a:lnTo>
                <a:lnTo>
                  <a:pt x="90856" y="144142"/>
                </a:lnTo>
                <a:lnTo>
                  <a:pt x="113954" y="101829"/>
                </a:lnTo>
                <a:lnTo>
                  <a:pt x="151021" y="72678"/>
                </a:lnTo>
                <a:lnTo>
                  <a:pt x="188270" y="62371"/>
                </a:lnTo>
                <a:lnTo>
                  <a:pt x="202496" y="61683"/>
                </a:lnTo>
                <a:lnTo>
                  <a:pt x="352642" y="61683"/>
                </a:lnTo>
                <a:lnTo>
                  <a:pt x="351392" y="60008"/>
                </a:lnTo>
                <a:lnTo>
                  <a:pt x="309836" y="25093"/>
                </a:lnTo>
                <a:lnTo>
                  <a:pt x="274071" y="9157"/>
                </a:lnTo>
                <a:lnTo>
                  <a:pt x="230920" y="1018"/>
                </a:lnTo>
                <a:lnTo>
                  <a:pt x="206527" y="0"/>
                </a:lnTo>
                <a:close/>
              </a:path>
              <a:path w="396240" h="473075">
                <a:moveTo>
                  <a:pt x="366973" y="376260"/>
                </a:moveTo>
                <a:lnTo>
                  <a:pt x="360889" y="376260"/>
                </a:lnTo>
                <a:lnTo>
                  <a:pt x="355172" y="377946"/>
                </a:lnTo>
                <a:lnTo>
                  <a:pt x="347665" y="381297"/>
                </a:lnTo>
                <a:lnTo>
                  <a:pt x="341605" y="383868"/>
                </a:lnTo>
                <a:lnTo>
                  <a:pt x="299652" y="398438"/>
                </a:lnTo>
                <a:lnTo>
                  <a:pt x="251548" y="407515"/>
                </a:lnTo>
                <a:lnTo>
                  <a:pt x="222485" y="408772"/>
                </a:lnTo>
                <a:lnTo>
                  <a:pt x="377653" y="408772"/>
                </a:lnTo>
                <a:lnTo>
                  <a:pt x="377653" y="401139"/>
                </a:lnTo>
                <a:lnTo>
                  <a:pt x="377402" y="396260"/>
                </a:lnTo>
                <a:lnTo>
                  <a:pt x="368952" y="376826"/>
                </a:lnTo>
                <a:lnTo>
                  <a:pt x="366973" y="376260"/>
                </a:lnTo>
                <a:close/>
              </a:path>
              <a:path w="396240" h="473075">
                <a:moveTo>
                  <a:pt x="352642" y="61683"/>
                </a:moveTo>
                <a:lnTo>
                  <a:pt x="202496" y="61683"/>
                </a:lnTo>
                <a:lnTo>
                  <a:pt x="229341" y="63895"/>
                </a:lnTo>
                <a:lnTo>
                  <a:pt x="252680" y="70529"/>
                </a:lnTo>
                <a:lnTo>
                  <a:pt x="288808" y="97044"/>
                </a:lnTo>
                <a:lnTo>
                  <a:pt x="310283" y="139122"/>
                </a:lnTo>
                <a:lnTo>
                  <a:pt x="316493" y="194590"/>
                </a:lnTo>
                <a:lnTo>
                  <a:pt x="395547" y="194590"/>
                </a:lnTo>
                <a:lnTo>
                  <a:pt x="389798" y="143380"/>
                </a:lnTo>
                <a:lnTo>
                  <a:pt x="378948" y="106616"/>
                </a:lnTo>
                <a:lnTo>
                  <a:pt x="362088" y="74344"/>
                </a:lnTo>
                <a:lnTo>
                  <a:pt x="352642" y="61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100976" y="4124079"/>
            <a:ext cx="114661" cy="283022"/>
          </a:xfrm>
          <a:custGeom>
            <a:avLst/>
            <a:gdLst/>
            <a:ahLst/>
            <a:cxnLst/>
            <a:rect l="l" t="t" r="r" b="b"/>
            <a:pathLst>
              <a:path w="252094" h="466725">
                <a:moveTo>
                  <a:pt x="192978" y="0"/>
                </a:moveTo>
                <a:lnTo>
                  <a:pt x="154522" y="5735"/>
                </a:lnTo>
                <a:lnTo>
                  <a:pt x="119568" y="27558"/>
                </a:lnTo>
                <a:lnTo>
                  <a:pt x="88362" y="60711"/>
                </a:lnTo>
                <a:lnTo>
                  <a:pt x="71212" y="84133"/>
                </a:lnTo>
                <a:lnTo>
                  <a:pt x="71212" y="18973"/>
                </a:lnTo>
                <a:lnTo>
                  <a:pt x="42846" y="6711"/>
                </a:lnTo>
                <a:lnTo>
                  <a:pt x="28501" y="6711"/>
                </a:lnTo>
                <a:lnTo>
                  <a:pt x="0" y="18973"/>
                </a:lnTo>
                <a:lnTo>
                  <a:pt x="0" y="454352"/>
                </a:lnTo>
                <a:lnTo>
                  <a:pt x="31538" y="466614"/>
                </a:lnTo>
                <a:lnTo>
                  <a:pt x="47192" y="466614"/>
                </a:lnTo>
                <a:lnTo>
                  <a:pt x="78856" y="454352"/>
                </a:lnTo>
                <a:lnTo>
                  <a:pt x="78856" y="168759"/>
                </a:lnTo>
                <a:lnTo>
                  <a:pt x="87051" y="156130"/>
                </a:lnTo>
                <a:lnTo>
                  <a:pt x="109462" y="124310"/>
                </a:lnTo>
                <a:lnTo>
                  <a:pt x="136037" y="95148"/>
                </a:lnTo>
                <a:lnTo>
                  <a:pt x="175586" y="74573"/>
                </a:lnTo>
                <a:lnTo>
                  <a:pt x="190245" y="74573"/>
                </a:lnTo>
                <a:lnTo>
                  <a:pt x="233835" y="86311"/>
                </a:lnTo>
                <a:lnTo>
                  <a:pt x="236935" y="87023"/>
                </a:lnTo>
                <a:lnTo>
                  <a:pt x="242086" y="87023"/>
                </a:lnTo>
                <a:lnTo>
                  <a:pt x="244076" y="86311"/>
                </a:lnTo>
                <a:lnTo>
                  <a:pt x="251468" y="49736"/>
                </a:lnTo>
                <a:lnTo>
                  <a:pt x="251468" y="42417"/>
                </a:lnTo>
                <a:lnTo>
                  <a:pt x="230359" y="6052"/>
                </a:lnTo>
                <a:lnTo>
                  <a:pt x="208182" y="1183"/>
                </a:lnTo>
                <a:lnTo>
                  <a:pt x="192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385276" y="4124080"/>
            <a:ext cx="138633" cy="286873"/>
          </a:xfrm>
          <a:custGeom>
            <a:avLst/>
            <a:gdLst/>
            <a:ahLst/>
            <a:cxnLst/>
            <a:rect l="l" t="t" r="r" b="b"/>
            <a:pathLst>
              <a:path w="304800" h="473075">
                <a:moveTo>
                  <a:pt x="167335" y="0"/>
                </a:moveTo>
                <a:lnTo>
                  <a:pt x="114042" y="5919"/>
                </a:lnTo>
                <a:lnTo>
                  <a:pt x="71758" y="22776"/>
                </a:lnTo>
                <a:lnTo>
                  <a:pt x="40522" y="47588"/>
                </a:lnTo>
                <a:lnTo>
                  <a:pt x="16018" y="90865"/>
                </a:lnTo>
                <a:lnTo>
                  <a:pt x="10491" y="127661"/>
                </a:lnTo>
                <a:lnTo>
                  <a:pt x="11073" y="141494"/>
                </a:lnTo>
                <a:lnTo>
                  <a:pt x="24870" y="186823"/>
                </a:lnTo>
                <a:lnTo>
                  <a:pt x="52345" y="219407"/>
                </a:lnTo>
                <a:lnTo>
                  <a:pt x="88844" y="242384"/>
                </a:lnTo>
                <a:lnTo>
                  <a:pt x="167580" y="275176"/>
                </a:lnTo>
                <a:lnTo>
                  <a:pt x="176420" y="279280"/>
                </a:lnTo>
                <a:lnTo>
                  <a:pt x="212246" y="304265"/>
                </a:lnTo>
                <a:lnTo>
                  <a:pt x="226631" y="340879"/>
                </a:lnTo>
                <a:lnTo>
                  <a:pt x="226224" y="349431"/>
                </a:lnTo>
                <a:lnTo>
                  <a:pt x="207381" y="388303"/>
                </a:lnTo>
                <a:lnTo>
                  <a:pt x="165161" y="407315"/>
                </a:lnTo>
                <a:lnTo>
                  <a:pt x="137220" y="409736"/>
                </a:lnTo>
                <a:lnTo>
                  <a:pt x="124204" y="409330"/>
                </a:lnTo>
                <a:lnTo>
                  <a:pt x="79962" y="399975"/>
                </a:lnTo>
                <a:lnTo>
                  <a:pt x="34355" y="378363"/>
                </a:lnTo>
                <a:lnTo>
                  <a:pt x="22041" y="370774"/>
                </a:lnTo>
                <a:lnTo>
                  <a:pt x="16889" y="368606"/>
                </a:lnTo>
                <a:lnTo>
                  <a:pt x="0" y="395087"/>
                </a:lnTo>
                <a:lnTo>
                  <a:pt x="0" y="411013"/>
                </a:lnTo>
                <a:lnTo>
                  <a:pt x="19119" y="444729"/>
                </a:lnTo>
                <a:lnTo>
                  <a:pt x="54762" y="460153"/>
                </a:lnTo>
                <a:lnTo>
                  <a:pt x="92018" y="469252"/>
                </a:lnTo>
                <a:lnTo>
                  <a:pt x="135786" y="472854"/>
                </a:lnTo>
                <a:lnTo>
                  <a:pt x="154035" y="472285"/>
                </a:lnTo>
                <a:lnTo>
                  <a:pt x="204150" y="463755"/>
                </a:lnTo>
                <a:lnTo>
                  <a:pt x="245910" y="445301"/>
                </a:lnTo>
                <a:lnTo>
                  <a:pt x="277581" y="417271"/>
                </a:lnTo>
                <a:lnTo>
                  <a:pt x="297669" y="380119"/>
                </a:lnTo>
                <a:lnTo>
                  <a:pt x="304556" y="334670"/>
                </a:lnTo>
                <a:lnTo>
                  <a:pt x="303973" y="321289"/>
                </a:lnTo>
                <a:lnTo>
                  <a:pt x="290198" y="277179"/>
                </a:lnTo>
                <a:lnTo>
                  <a:pt x="262663" y="245529"/>
                </a:lnTo>
                <a:lnTo>
                  <a:pt x="225504" y="223151"/>
                </a:lnTo>
                <a:lnTo>
                  <a:pt x="145835" y="190154"/>
                </a:lnTo>
                <a:lnTo>
                  <a:pt x="136853" y="185972"/>
                </a:lnTo>
                <a:lnTo>
                  <a:pt x="100767" y="160809"/>
                </a:lnTo>
                <a:lnTo>
                  <a:pt x="86060" y="123347"/>
                </a:lnTo>
                <a:lnTo>
                  <a:pt x="86060" y="114436"/>
                </a:lnTo>
                <a:lnTo>
                  <a:pt x="105860" y="78636"/>
                </a:lnTo>
                <a:lnTo>
                  <a:pt x="147494" y="62331"/>
                </a:lnTo>
                <a:lnTo>
                  <a:pt x="166403" y="61191"/>
                </a:lnTo>
                <a:lnTo>
                  <a:pt x="177311" y="61523"/>
                </a:lnTo>
                <a:lnTo>
                  <a:pt x="214730" y="69141"/>
                </a:lnTo>
                <a:lnTo>
                  <a:pt x="252275" y="85442"/>
                </a:lnTo>
                <a:lnTo>
                  <a:pt x="263080" y="92426"/>
                </a:lnTo>
                <a:lnTo>
                  <a:pt x="267237" y="94196"/>
                </a:lnTo>
                <a:lnTo>
                  <a:pt x="272023" y="94196"/>
                </a:lnTo>
                <a:lnTo>
                  <a:pt x="273750" y="93630"/>
                </a:lnTo>
                <a:lnTo>
                  <a:pt x="282567" y="68521"/>
                </a:lnTo>
                <a:lnTo>
                  <a:pt x="282567" y="58029"/>
                </a:lnTo>
                <a:lnTo>
                  <a:pt x="263018" y="22732"/>
                </a:lnTo>
                <a:lnTo>
                  <a:pt x="225690" y="7975"/>
                </a:lnTo>
                <a:lnTo>
                  <a:pt x="184557" y="718"/>
                </a:lnTo>
                <a:lnTo>
                  <a:pt x="175949" y="180"/>
                </a:lnTo>
                <a:lnTo>
                  <a:pt x="167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723064" y="4020573"/>
            <a:ext cx="44478" cy="386605"/>
          </a:xfrm>
          <a:custGeom>
            <a:avLst/>
            <a:gdLst/>
            <a:ahLst/>
            <a:cxnLst/>
            <a:rect l="l" t="t" r="r" b="b"/>
            <a:pathLst>
              <a:path w="97790" h="637540">
                <a:moveTo>
                  <a:pt x="56752" y="177397"/>
                </a:moveTo>
                <a:lnTo>
                  <a:pt x="41171" y="177397"/>
                </a:lnTo>
                <a:lnTo>
                  <a:pt x="34773" y="177701"/>
                </a:lnTo>
                <a:lnTo>
                  <a:pt x="9559" y="189973"/>
                </a:lnTo>
                <a:lnTo>
                  <a:pt x="9559" y="625038"/>
                </a:lnTo>
                <a:lnTo>
                  <a:pt x="41171" y="637299"/>
                </a:lnTo>
                <a:lnTo>
                  <a:pt x="56752" y="637299"/>
                </a:lnTo>
                <a:lnTo>
                  <a:pt x="88478" y="625038"/>
                </a:lnTo>
                <a:lnTo>
                  <a:pt x="88478" y="189973"/>
                </a:lnTo>
                <a:lnTo>
                  <a:pt x="87861" y="187889"/>
                </a:lnTo>
                <a:lnTo>
                  <a:pt x="86552" y="185994"/>
                </a:lnTo>
                <a:lnTo>
                  <a:pt x="85253" y="184067"/>
                </a:lnTo>
                <a:lnTo>
                  <a:pt x="83201" y="182486"/>
                </a:lnTo>
                <a:lnTo>
                  <a:pt x="77495" y="179942"/>
                </a:lnTo>
                <a:lnTo>
                  <a:pt x="73516" y="178978"/>
                </a:lnTo>
                <a:lnTo>
                  <a:pt x="63275" y="177701"/>
                </a:lnTo>
                <a:lnTo>
                  <a:pt x="56752" y="177397"/>
                </a:lnTo>
                <a:close/>
              </a:path>
              <a:path w="97790" h="637540">
                <a:moveTo>
                  <a:pt x="49244" y="0"/>
                </a:moveTo>
                <a:lnTo>
                  <a:pt x="10554" y="10062"/>
                </a:lnTo>
                <a:lnTo>
                  <a:pt x="0" y="47810"/>
                </a:lnTo>
                <a:lnTo>
                  <a:pt x="641" y="60341"/>
                </a:lnTo>
                <a:lnTo>
                  <a:pt x="24931" y="92213"/>
                </a:lnTo>
                <a:lnTo>
                  <a:pt x="48312" y="94656"/>
                </a:lnTo>
                <a:lnTo>
                  <a:pt x="61313" y="94033"/>
                </a:lnTo>
                <a:lnTo>
                  <a:pt x="94931" y="70161"/>
                </a:lnTo>
                <a:lnTo>
                  <a:pt x="97546" y="46846"/>
                </a:lnTo>
                <a:lnTo>
                  <a:pt x="96906" y="34317"/>
                </a:lnTo>
                <a:lnTo>
                  <a:pt x="72622" y="2459"/>
                </a:lnTo>
                <a:lnTo>
                  <a:pt x="49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955853" y="4058269"/>
            <a:ext cx="127947" cy="352334"/>
          </a:xfrm>
          <a:custGeom>
            <a:avLst/>
            <a:gdLst/>
            <a:ahLst/>
            <a:cxnLst/>
            <a:rect l="l" t="t" r="r" b="b"/>
            <a:pathLst>
              <a:path w="281305" h="581025">
                <a:moveTo>
                  <a:pt x="123189" y="0"/>
                </a:moveTo>
                <a:lnTo>
                  <a:pt x="107546" y="0"/>
                </a:lnTo>
                <a:lnTo>
                  <a:pt x="101211" y="335"/>
                </a:lnTo>
                <a:lnTo>
                  <a:pt x="75997" y="13057"/>
                </a:lnTo>
                <a:lnTo>
                  <a:pt x="75997" y="117619"/>
                </a:lnTo>
                <a:lnTo>
                  <a:pt x="13727" y="117619"/>
                </a:lnTo>
                <a:lnTo>
                  <a:pt x="0" y="144540"/>
                </a:lnTo>
                <a:lnTo>
                  <a:pt x="0" y="162078"/>
                </a:lnTo>
                <a:lnTo>
                  <a:pt x="1434" y="170371"/>
                </a:lnTo>
                <a:lnTo>
                  <a:pt x="7141" y="180549"/>
                </a:lnTo>
                <a:lnTo>
                  <a:pt x="10994" y="183104"/>
                </a:lnTo>
                <a:lnTo>
                  <a:pt x="75997" y="183104"/>
                </a:lnTo>
                <a:lnTo>
                  <a:pt x="75997" y="434594"/>
                </a:lnTo>
                <a:lnTo>
                  <a:pt x="79907" y="485017"/>
                </a:lnTo>
                <a:lnTo>
                  <a:pt x="91973" y="524478"/>
                </a:lnTo>
                <a:lnTo>
                  <a:pt x="122631" y="560454"/>
                </a:lnTo>
                <a:lnTo>
                  <a:pt x="170672" y="578208"/>
                </a:lnTo>
                <a:lnTo>
                  <a:pt x="201742" y="580422"/>
                </a:lnTo>
                <a:lnTo>
                  <a:pt x="209061" y="580422"/>
                </a:lnTo>
                <a:lnTo>
                  <a:pt x="251102" y="573961"/>
                </a:lnTo>
                <a:lnTo>
                  <a:pt x="280473" y="545365"/>
                </a:lnTo>
                <a:lnTo>
                  <a:pt x="281090" y="538015"/>
                </a:lnTo>
                <a:lnTo>
                  <a:pt x="281090" y="528790"/>
                </a:lnTo>
                <a:lnTo>
                  <a:pt x="281090" y="523052"/>
                </a:lnTo>
                <a:lnTo>
                  <a:pt x="271709" y="499607"/>
                </a:lnTo>
                <a:lnTo>
                  <a:pt x="267552" y="499607"/>
                </a:lnTo>
                <a:lnTo>
                  <a:pt x="264693" y="500319"/>
                </a:lnTo>
                <a:lnTo>
                  <a:pt x="254515" y="504728"/>
                </a:lnTo>
                <a:lnTo>
                  <a:pt x="245573" y="507890"/>
                </a:lnTo>
                <a:lnTo>
                  <a:pt x="240474" y="509419"/>
                </a:lnTo>
                <a:lnTo>
                  <a:pt x="228998" y="512267"/>
                </a:lnTo>
                <a:lnTo>
                  <a:pt x="222474" y="512989"/>
                </a:lnTo>
                <a:lnTo>
                  <a:pt x="215145" y="512989"/>
                </a:lnTo>
                <a:lnTo>
                  <a:pt x="175921" y="500227"/>
                </a:lnTo>
                <a:lnTo>
                  <a:pt x="158194" y="462136"/>
                </a:lnTo>
                <a:lnTo>
                  <a:pt x="154927" y="423107"/>
                </a:lnTo>
                <a:lnTo>
                  <a:pt x="154927" y="183104"/>
                </a:lnTo>
                <a:lnTo>
                  <a:pt x="270096" y="183104"/>
                </a:lnTo>
                <a:lnTo>
                  <a:pt x="273949" y="180549"/>
                </a:lnTo>
                <a:lnTo>
                  <a:pt x="279666" y="170371"/>
                </a:lnTo>
                <a:lnTo>
                  <a:pt x="281090" y="162078"/>
                </a:lnTo>
                <a:lnTo>
                  <a:pt x="281090" y="144540"/>
                </a:lnTo>
                <a:lnTo>
                  <a:pt x="267866" y="117619"/>
                </a:lnTo>
                <a:lnTo>
                  <a:pt x="154927" y="117619"/>
                </a:lnTo>
                <a:lnTo>
                  <a:pt x="154927" y="13057"/>
                </a:lnTo>
                <a:lnTo>
                  <a:pt x="129713" y="335"/>
                </a:lnTo>
                <a:lnTo>
                  <a:pt x="123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257554" y="4128149"/>
            <a:ext cx="186576" cy="382754"/>
          </a:xfrm>
          <a:custGeom>
            <a:avLst/>
            <a:gdLst/>
            <a:ahLst/>
            <a:cxnLst/>
            <a:rect l="l" t="t" r="r" b="b"/>
            <a:pathLst>
              <a:path w="410209" h="631190">
                <a:moveTo>
                  <a:pt x="380365" y="0"/>
                </a:moveTo>
                <a:lnTo>
                  <a:pt x="361245" y="0"/>
                </a:lnTo>
                <a:lnTo>
                  <a:pt x="353423" y="397"/>
                </a:lnTo>
                <a:lnTo>
                  <a:pt x="328890" y="16732"/>
                </a:lnTo>
                <a:lnTo>
                  <a:pt x="210360" y="363810"/>
                </a:lnTo>
                <a:lnTo>
                  <a:pt x="208873" y="363810"/>
                </a:lnTo>
                <a:lnTo>
                  <a:pt x="86060" y="18627"/>
                </a:lnTo>
                <a:lnTo>
                  <a:pt x="84447" y="14491"/>
                </a:lnTo>
                <a:lnTo>
                  <a:pt x="48741" y="0"/>
                </a:lnTo>
                <a:lnTo>
                  <a:pt x="29622" y="0"/>
                </a:lnTo>
                <a:lnTo>
                  <a:pt x="0" y="10983"/>
                </a:lnTo>
                <a:lnTo>
                  <a:pt x="0" y="18627"/>
                </a:lnTo>
                <a:lnTo>
                  <a:pt x="1235" y="23894"/>
                </a:lnTo>
                <a:lnTo>
                  <a:pt x="157272" y="441745"/>
                </a:lnTo>
                <a:lnTo>
                  <a:pt x="158215" y="444939"/>
                </a:lnTo>
                <a:lnTo>
                  <a:pt x="159942" y="447944"/>
                </a:lnTo>
                <a:lnTo>
                  <a:pt x="165094" y="453692"/>
                </a:lnTo>
                <a:lnTo>
                  <a:pt x="167764" y="455776"/>
                </a:lnTo>
                <a:lnTo>
                  <a:pt x="170623" y="457043"/>
                </a:lnTo>
                <a:lnTo>
                  <a:pt x="111389" y="606683"/>
                </a:lnTo>
                <a:lnTo>
                  <a:pt x="109462" y="611154"/>
                </a:lnTo>
                <a:lnTo>
                  <a:pt x="108656" y="614976"/>
                </a:lnTo>
                <a:lnTo>
                  <a:pt x="109284" y="621342"/>
                </a:lnTo>
                <a:lnTo>
                  <a:pt x="137032" y="631080"/>
                </a:lnTo>
                <a:lnTo>
                  <a:pt x="145294" y="631080"/>
                </a:lnTo>
                <a:lnTo>
                  <a:pt x="188748" y="624284"/>
                </a:lnTo>
                <a:lnTo>
                  <a:pt x="252892" y="457043"/>
                </a:lnTo>
                <a:lnTo>
                  <a:pt x="407317" y="29150"/>
                </a:lnTo>
                <a:lnTo>
                  <a:pt x="410175" y="18627"/>
                </a:lnTo>
                <a:lnTo>
                  <a:pt x="410175" y="10983"/>
                </a:lnTo>
                <a:lnTo>
                  <a:pt x="408804" y="7936"/>
                </a:lnTo>
                <a:lnTo>
                  <a:pt x="403401" y="3497"/>
                </a:lnTo>
                <a:lnTo>
                  <a:pt x="399181" y="1978"/>
                </a:lnTo>
                <a:lnTo>
                  <a:pt x="387695" y="397"/>
                </a:lnTo>
                <a:lnTo>
                  <a:pt x="380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" y="1743660"/>
            <a:ext cx="3833202" cy="5114043"/>
          </a:xfrm>
          <a:custGeom>
            <a:avLst/>
            <a:gdLst/>
            <a:ahLst/>
            <a:cxnLst/>
            <a:rect l="l" t="t" r="r" b="b"/>
            <a:pathLst>
              <a:path w="8427720" h="8433435">
                <a:moveTo>
                  <a:pt x="0" y="0"/>
                </a:moveTo>
                <a:lnTo>
                  <a:pt x="0" y="8433135"/>
                </a:lnTo>
                <a:lnTo>
                  <a:pt x="8427314" y="84273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0"/>
            <a:ext cx="4959595" cy="4177951"/>
          </a:xfrm>
          <a:custGeom>
            <a:avLst/>
            <a:gdLst/>
            <a:ahLst/>
            <a:cxnLst/>
            <a:rect l="l" t="t" r="r" b="b"/>
            <a:pathLst>
              <a:path w="10904220" h="6889750">
                <a:moveTo>
                  <a:pt x="10903688" y="0"/>
                </a:moveTo>
                <a:lnTo>
                  <a:pt x="0" y="0"/>
                </a:lnTo>
                <a:lnTo>
                  <a:pt x="0" y="2875420"/>
                </a:lnTo>
                <a:lnTo>
                  <a:pt x="4014129" y="6889559"/>
                </a:lnTo>
                <a:lnTo>
                  <a:pt x="10903688" y="0"/>
                </a:lnTo>
                <a:close/>
              </a:path>
            </a:pathLst>
          </a:custGeom>
          <a:solidFill>
            <a:srgbClr val="F1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106090" y="4136968"/>
            <a:ext cx="2038194" cy="2720866"/>
          </a:xfrm>
          <a:custGeom>
            <a:avLst/>
            <a:gdLst/>
            <a:ahLst/>
            <a:cxnLst/>
            <a:rect l="l" t="t" r="r" b="b"/>
            <a:pathLst>
              <a:path w="4481194" h="4486909">
                <a:moveTo>
                  <a:pt x="4480571" y="0"/>
                </a:moveTo>
                <a:lnTo>
                  <a:pt x="0" y="4480571"/>
                </a:lnTo>
                <a:lnTo>
                  <a:pt x="4480571" y="4486334"/>
                </a:lnTo>
                <a:lnTo>
                  <a:pt x="448057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83137"/>
            <a:ext cx="8393553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9404">
              <a:lnSpc>
                <a:spcPts val="1390"/>
              </a:lnSpc>
            </a:pPr>
            <a:fld id="{81D60167-4931-47E6-BA6A-407CBD079E47}" type="slidenum">
              <a:rPr lang="ru-RU" spc="10" smtClean="0"/>
              <a:pPr marL="19404">
                <a:lnSpc>
                  <a:spcPts val="1390"/>
                </a:lnSpc>
              </a:pPr>
              <a:t>‹#›</a:t>
            </a:fld>
            <a:endParaRPr lang="ru-RU"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9404">
              <a:lnSpc>
                <a:spcPts val="1390"/>
              </a:lnSpc>
            </a:pPr>
            <a:fld id="{81D60167-4931-47E6-BA6A-407CBD079E47}" type="slidenum">
              <a:rPr lang="ru-RU" spc="10" smtClean="0"/>
              <a:pPr marL="19404">
                <a:lnSpc>
                  <a:spcPts val="1390"/>
                </a:lnSpc>
              </a:pPr>
              <a:t>‹#›</a:t>
            </a:fld>
            <a:endParaRPr lang="ru-RU"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49554"/>
            <a:ext cx="9144000" cy="508285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8160" y="5543167"/>
            <a:ext cx="986027" cy="1314610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F1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223" y="283137"/>
            <a:ext cx="839355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3895" y="1703798"/>
            <a:ext cx="7357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2738" y="6495593"/>
            <a:ext cx="11639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pPr marL="19404">
              <a:lnSpc>
                <a:spcPts val="1390"/>
              </a:lnSpc>
            </a:pPr>
            <a:fld id="{81D60167-4931-47E6-BA6A-407CBD079E47}" type="slidenum">
              <a:rPr lang="ru-RU" spc="10" smtClean="0"/>
              <a:pPr marL="19404">
                <a:lnSpc>
                  <a:spcPts val="1390"/>
                </a:lnSpc>
              </a:pPr>
              <a:t>‹#›</a:t>
            </a:fld>
            <a:endParaRPr lang="ru-RU"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32852">
        <a:defRPr>
          <a:latin typeface="+mn-lt"/>
          <a:ea typeface="+mn-ea"/>
          <a:cs typeface="+mn-cs"/>
        </a:defRPr>
      </a:lvl2pPr>
      <a:lvl3pPr marL="465704">
        <a:defRPr>
          <a:latin typeface="+mn-lt"/>
          <a:ea typeface="+mn-ea"/>
          <a:cs typeface="+mn-cs"/>
        </a:defRPr>
      </a:lvl3pPr>
      <a:lvl4pPr marL="698556">
        <a:defRPr>
          <a:latin typeface="+mn-lt"/>
          <a:ea typeface="+mn-ea"/>
          <a:cs typeface="+mn-cs"/>
        </a:defRPr>
      </a:lvl4pPr>
      <a:lvl5pPr marL="931408">
        <a:defRPr>
          <a:latin typeface="+mn-lt"/>
          <a:ea typeface="+mn-ea"/>
          <a:cs typeface="+mn-cs"/>
        </a:defRPr>
      </a:lvl5pPr>
      <a:lvl6pPr marL="1164260">
        <a:defRPr>
          <a:latin typeface="+mn-lt"/>
          <a:ea typeface="+mn-ea"/>
          <a:cs typeface="+mn-cs"/>
        </a:defRPr>
      </a:lvl6pPr>
      <a:lvl7pPr marL="1397112">
        <a:defRPr>
          <a:latin typeface="+mn-lt"/>
          <a:ea typeface="+mn-ea"/>
          <a:cs typeface="+mn-cs"/>
        </a:defRPr>
      </a:lvl7pPr>
      <a:lvl8pPr marL="1629964">
        <a:defRPr>
          <a:latin typeface="+mn-lt"/>
          <a:ea typeface="+mn-ea"/>
          <a:cs typeface="+mn-cs"/>
        </a:defRPr>
      </a:lvl8pPr>
      <a:lvl9pPr marL="186281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32852">
        <a:defRPr>
          <a:latin typeface="+mn-lt"/>
          <a:ea typeface="+mn-ea"/>
          <a:cs typeface="+mn-cs"/>
        </a:defRPr>
      </a:lvl2pPr>
      <a:lvl3pPr marL="465704">
        <a:defRPr>
          <a:latin typeface="+mn-lt"/>
          <a:ea typeface="+mn-ea"/>
          <a:cs typeface="+mn-cs"/>
        </a:defRPr>
      </a:lvl3pPr>
      <a:lvl4pPr marL="698556">
        <a:defRPr>
          <a:latin typeface="+mn-lt"/>
          <a:ea typeface="+mn-ea"/>
          <a:cs typeface="+mn-cs"/>
        </a:defRPr>
      </a:lvl4pPr>
      <a:lvl5pPr marL="931408">
        <a:defRPr>
          <a:latin typeface="+mn-lt"/>
          <a:ea typeface="+mn-ea"/>
          <a:cs typeface="+mn-cs"/>
        </a:defRPr>
      </a:lvl5pPr>
      <a:lvl6pPr marL="1164260">
        <a:defRPr>
          <a:latin typeface="+mn-lt"/>
          <a:ea typeface="+mn-ea"/>
          <a:cs typeface="+mn-cs"/>
        </a:defRPr>
      </a:lvl6pPr>
      <a:lvl7pPr marL="1397112">
        <a:defRPr>
          <a:latin typeface="+mn-lt"/>
          <a:ea typeface="+mn-ea"/>
          <a:cs typeface="+mn-cs"/>
        </a:defRPr>
      </a:lvl7pPr>
      <a:lvl8pPr marL="1629964">
        <a:defRPr>
          <a:latin typeface="+mn-lt"/>
          <a:ea typeface="+mn-ea"/>
          <a:cs typeface="+mn-cs"/>
        </a:defRPr>
      </a:lvl8pPr>
      <a:lvl9pPr marL="186281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hyperlink" Target="https://docs.cntd.ru/document/565911035" TargetMode="External"/><Relationship Id="rId4" Type="http://schemas.openxmlformats.org/officeDocument/2006/relationships/hyperlink" Target="https://docs.cntd.ru/document/56564907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hyperlink" Target="https://docs.cntd.ru/document/56564907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4.png"/><Relationship Id="rId12" Type="http://schemas.openxmlformats.org/officeDocument/2006/relationships/hyperlink" Target="https://t.me/umcgochs_4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33.png"/><Relationship Id="rId11" Type="http://schemas.openxmlformats.org/officeDocument/2006/relationships/hyperlink" Target="hhttps://vk.com/public216650428" TargetMode="External"/><Relationship Id="rId5" Type="http://schemas.openxmlformats.org/officeDocument/2006/relationships/hyperlink" Target="http://www.umcgochs48.ru/" TargetMode="External"/><Relationship Id="rId10" Type="http://schemas.openxmlformats.org/officeDocument/2006/relationships/hyperlink" Target="https://ok.ru/group/70000001027314" TargetMode="External"/><Relationship Id="rId4" Type="http://schemas.openxmlformats.org/officeDocument/2006/relationships/image" Target="../media/image32.png"/><Relationship Id="rId9" Type="http://schemas.microsoft.com/office/2007/relationships/hdphoto" Target="../media/hdphoto2.wdp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81000" y="601569"/>
            <a:ext cx="8382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</a:rPr>
              <a:t>УПРАВЛЕНИЕ АДМИНИСТРАТИВНЫХ ОРГАНОВ ЛИПЕЦКОЙ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2738" y="338978"/>
            <a:ext cx="8518525" cy="6243638"/>
          </a:xfrm>
          <a:prstGeom prst="rect">
            <a:avLst/>
          </a:prstGeom>
          <a:noFill/>
          <a:ln w="76200" cap="sq" cmpd="sng">
            <a:solidFill>
              <a:srgbClr val="CC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-134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62000" y="5895228"/>
            <a:ext cx="75644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</a:rPr>
              <a:t>Мы рады приветствовать Вас на нашем занятии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-134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24" name="Picture 2" descr="C:\Users\днс\Desktop\эмб.УМ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650"/>
                    </a14:imgEffect>
                    <a14:imgEffect>
                      <a14:saturation sat="1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413" y="1570691"/>
            <a:ext cx="43211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7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10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система оповещения должна соответствовать требованиям, изложенным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приложении № 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 «Положению о системах оповещения населения», утвержденному 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приказом МЧС и Министерства цифрового развития, связи и массовых коммуникаций Российской Федерации от 31 июля 2020 года № 578/365.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Региональную систему оповещения оформляется паспорт по форме, определенной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приложением № 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 «Положению о системах оповещения населения», утвержденному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приказом МЧС и Министерства цифрового развития, связи и массовых коммуникаций Российской Федерации от 31 июля 2020 года № 578/365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 уточняется по результатам комплексной проверки.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и уточнение паспорта Региональной системы оповещения осуществляет ОКУ «Управление ГПСС Липецкой области».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система оповещения населения предназначена для доведения сигналов оповещения и экстренной информации до населения, органов управления и сил ГО Липецкой области и Липецкой территориальной подсистемы  РСЧС.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1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1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1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1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1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1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310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2" name="object 11"/>
          <p:cNvSpPr txBox="1">
            <a:spLocks/>
          </p:cNvSpPr>
          <p:nvPr/>
        </p:nvSpPr>
        <p:spPr>
          <a:xfrm>
            <a:off x="8610600" y="6503652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marL="19404" algn="ctr">
              <a:lnSpc>
                <a:spcPts val="1390"/>
              </a:lnSpc>
              <a:defRPr sz="1400" b="0" i="0" spc="1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fld id="{1AADCD55-9889-4088-A6F0-1630CC9EC0C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568404"/>
            <a:ext cx="874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7D037D"/>
                </a:solidFill>
                <a:latin typeface="Arial" pitchFamily="34" charset="0"/>
                <a:cs typeface="Arial" pitchFamily="34" charset="0"/>
              </a:rPr>
              <a:t>Основной задачей Региональной системы оповещения является обеспечение доведения сигналов оповещения и экстренной информации до</a:t>
            </a:r>
            <a:r>
              <a:rPr lang="ru-RU" b="1" dirty="0" smtClean="0">
                <a:solidFill>
                  <a:srgbClr val="7D037D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rgbClr val="7D037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组合 49"/>
          <p:cNvGrpSpPr/>
          <p:nvPr/>
        </p:nvGrpSpPr>
        <p:grpSpPr>
          <a:xfrm>
            <a:off x="362792" y="4142586"/>
            <a:ext cx="817006" cy="880674"/>
            <a:chOff x="3561433" y="2783986"/>
            <a:chExt cx="1622044" cy="1860025"/>
          </a:xfrm>
          <a:effectLst/>
        </p:grpSpPr>
        <p:sp>
          <p:nvSpPr>
            <p:cNvPr id="101" name="任意多边形 23"/>
            <p:cNvSpPr>
              <a:spLocks/>
            </p:cNvSpPr>
            <p:nvPr/>
          </p:nvSpPr>
          <p:spPr bwMode="auto">
            <a:xfrm rot="16200000">
              <a:off x="3457373" y="3172312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00B0F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组合 58"/>
            <p:cNvGrpSpPr/>
            <p:nvPr/>
          </p:nvGrpSpPr>
          <p:grpSpPr>
            <a:xfrm>
              <a:off x="3561433" y="2783986"/>
              <a:ext cx="1622044" cy="1860025"/>
              <a:chOff x="3561433" y="2783986"/>
              <a:chExt cx="1622044" cy="1860025"/>
            </a:xfrm>
          </p:grpSpPr>
          <p:sp>
            <p:nvSpPr>
              <p:cNvPr id="104" name="Freeform 5"/>
              <p:cNvSpPr>
                <a:spLocks/>
              </p:cNvSpPr>
              <p:nvPr/>
            </p:nvSpPr>
            <p:spPr bwMode="auto">
              <a:xfrm rot="16200000">
                <a:off x="3497543" y="2885613"/>
                <a:ext cx="1787561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 dirty="0">
                  <a:solidFill>
                    <a:prstClr val="black"/>
                  </a:solidFill>
                  <a:latin typeface="Roboto Black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16200000">
                <a:off x="3459804" y="2958075"/>
                <a:ext cx="1787565" cy="158430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文本框 64"/>
              <p:cNvSpPr txBox="1"/>
              <p:nvPr/>
            </p:nvSpPr>
            <p:spPr>
              <a:xfrm>
                <a:off x="3962823" y="3224430"/>
                <a:ext cx="945077" cy="110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dirty="0" smtClean="0">
                    <a:solidFill>
                      <a:srgbClr val="00B0F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 pitchFamily="34" charset="0"/>
                  </a:rPr>
                  <a:t>3</a:t>
                </a:r>
                <a:endParaRPr lang="zh-CN" altLang="en-US" sz="2800" dirty="0">
                  <a:solidFill>
                    <a:srgbClr val="00B0F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  <p:sp>
            <p:nvSpPr>
              <p:cNvPr id="106" name="椭圆 8"/>
              <p:cNvSpPr/>
              <p:nvPr/>
            </p:nvSpPr>
            <p:spPr>
              <a:xfrm rot="20000116">
                <a:off x="3692606" y="2870683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1" name="文本框 129"/>
          <p:cNvSpPr txBox="1"/>
          <p:nvPr/>
        </p:nvSpPr>
        <p:spPr>
          <a:xfrm>
            <a:off x="193464" y="6235496"/>
            <a:ext cx="3980537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Roboto" pitchFamily="2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4" name="组合 50"/>
          <p:cNvGrpSpPr/>
          <p:nvPr/>
        </p:nvGrpSpPr>
        <p:grpSpPr>
          <a:xfrm>
            <a:off x="304800" y="1975512"/>
            <a:ext cx="848542" cy="869521"/>
            <a:chOff x="4432355" y="1356318"/>
            <a:chExt cx="1587748" cy="1799559"/>
          </a:xfrm>
          <a:effectLst/>
        </p:grpSpPr>
        <p:sp>
          <p:nvSpPr>
            <p:cNvPr id="50" name="任意多边形 24"/>
            <p:cNvSpPr>
              <a:spLocks/>
            </p:cNvSpPr>
            <p:nvPr/>
          </p:nvSpPr>
          <p:spPr bwMode="auto">
            <a:xfrm rot="16200000">
              <a:off x="4313824" y="1695911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组合 59"/>
            <p:cNvGrpSpPr/>
            <p:nvPr/>
          </p:nvGrpSpPr>
          <p:grpSpPr>
            <a:xfrm>
              <a:off x="4432355" y="1356318"/>
              <a:ext cx="1587748" cy="1799559"/>
              <a:chOff x="4432355" y="1356318"/>
              <a:chExt cx="1587748" cy="1799559"/>
            </a:xfrm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16200000">
                <a:off x="4330726" y="1457947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椭圆 9"/>
              <p:cNvSpPr/>
              <p:nvPr/>
            </p:nvSpPr>
            <p:spPr>
              <a:xfrm rot="20000116">
                <a:off x="4550973" y="1402691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16200000">
                <a:off x="4334167" y="1469942"/>
                <a:ext cx="1787565" cy="158430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文本框 63"/>
              <p:cNvSpPr txBox="1"/>
              <p:nvPr/>
            </p:nvSpPr>
            <p:spPr>
              <a:xfrm>
                <a:off x="4739473" y="1836754"/>
                <a:ext cx="945077" cy="108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FFC00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 pitchFamily="34" charset="0"/>
                  </a:rPr>
                  <a:t>1</a:t>
                </a:r>
                <a:endParaRPr lang="zh-CN" altLang="en-US" sz="2800" dirty="0">
                  <a:solidFill>
                    <a:srgbClr val="FFC00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</p:grpSp>
      </p:grpSp>
      <p:grpSp>
        <p:nvGrpSpPr>
          <p:cNvPr id="6" name="组合 38"/>
          <p:cNvGrpSpPr/>
          <p:nvPr/>
        </p:nvGrpSpPr>
        <p:grpSpPr>
          <a:xfrm>
            <a:off x="1357290" y="2024579"/>
            <a:ext cx="7762480" cy="755784"/>
            <a:chOff x="1437449" y="1576515"/>
            <a:chExt cx="2624600" cy="755960"/>
          </a:xfrm>
        </p:grpSpPr>
        <p:sp>
          <p:nvSpPr>
            <p:cNvPr id="74" name="文本框 70"/>
            <p:cNvSpPr txBox="1"/>
            <p:nvPr/>
          </p:nvSpPr>
          <p:spPr>
            <a:xfrm>
              <a:off x="1437449" y="1576515"/>
              <a:ext cx="2618300" cy="64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b="1" dirty="0">
                  <a:latin typeface="Arial" pitchFamily="34" charset="0"/>
                  <a:cs typeface="Arial" pitchFamily="34" charset="0"/>
                </a:rPr>
                <a:t>руководящего состава ГО Липецкой области и Липецкой территориальной подсистемы 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РСЧС</a:t>
              </a:r>
              <a:endPara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Black" pitchFamily="2" charset="0"/>
                <a:cs typeface="Arial" pitchFamily="34" charset="0"/>
              </a:endParaRPr>
            </a:p>
          </p:txBody>
        </p:sp>
        <p:sp>
          <p:nvSpPr>
            <p:cNvPr id="76" name="文本框 113"/>
            <p:cNvSpPr txBox="1"/>
            <p:nvPr/>
          </p:nvSpPr>
          <p:spPr>
            <a:xfrm>
              <a:off x="1490406" y="2024626"/>
              <a:ext cx="2571643" cy="30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8" name="组合 49"/>
          <p:cNvGrpSpPr/>
          <p:nvPr/>
        </p:nvGrpSpPr>
        <p:grpSpPr>
          <a:xfrm>
            <a:off x="345003" y="3079989"/>
            <a:ext cx="807498" cy="853646"/>
            <a:chOff x="3544980" y="2862763"/>
            <a:chExt cx="1603168" cy="1802941"/>
          </a:xfrm>
          <a:effectLst/>
        </p:grpSpPr>
        <p:sp>
          <p:nvSpPr>
            <p:cNvPr id="79" name="任意多边形 23"/>
            <p:cNvSpPr>
              <a:spLocks/>
            </p:cNvSpPr>
            <p:nvPr/>
          </p:nvSpPr>
          <p:spPr bwMode="auto">
            <a:xfrm rot="16200000">
              <a:off x="3457373" y="3172312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7030A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组合 58"/>
            <p:cNvGrpSpPr/>
            <p:nvPr/>
          </p:nvGrpSpPr>
          <p:grpSpPr>
            <a:xfrm>
              <a:off x="3544980" y="2862763"/>
              <a:ext cx="1603168" cy="1802941"/>
              <a:chOff x="3544980" y="2862763"/>
              <a:chExt cx="1603168" cy="1802941"/>
            </a:xfrm>
          </p:grpSpPr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6200000">
                <a:off x="3443351" y="2964392"/>
                <a:ext cx="1787565" cy="158430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6200000">
                <a:off x="3462214" y="2979770"/>
                <a:ext cx="1787562" cy="158430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 dirty="0">
                  <a:solidFill>
                    <a:prstClr val="black"/>
                  </a:solidFill>
                  <a:latin typeface="Roboto Black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84" name="文本框 64"/>
              <p:cNvSpPr txBox="1"/>
              <p:nvPr/>
            </p:nvSpPr>
            <p:spPr>
              <a:xfrm>
                <a:off x="3919014" y="3337023"/>
                <a:ext cx="945077" cy="1105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7030A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 pitchFamily="34" charset="0"/>
                  </a:rPr>
                  <a:t>2</a:t>
                </a:r>
                <a:endParaRPr lang="zh-CN" altLang="en-US" sz="2800" dirty="0">
                  <a:solidFill>
                    <a:srgbClr val="7030A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  <p:sp>
            <p:nvSpPr>
              <p:cNvPr id="82" name="椭圆 8"/>
              <p:cNvSpPr/>
              <p:nvPr/>
            </p:nvSpPr>
            <p:spPr>
              <a:xfrm rot="20000116">
                <a:off x="3692606" y="2870683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" name="组合 40"/>
          <p:cNvGrpSpPr/>
          <p:nvPr/>
        </p:nvGrpSpPr>
        <p:grpSpPr>
          <a:xfrm>
            <a:off x="1357290" y="3286127"/>
            <a:ext cx="7643269" cy="767703"/>
            <a:chOff x="318242" y="3260908"/>
            <a:chExt cx="3143635" cy="559144"/>
          </a:xfrm>
        </p:grpSpPr>
        <p:sp>
          <p:nvSpPr>
            <p:cNvPr id="86" name="文本框 76"/>
            <p:cNvSpPr txBox="1"/>
            <p:nvPr/>
          </p:nvSpPr>
          <p:spPr>
            <a:xfrm>
              <a:off x="318242" y="3260908"/>
              <a:ext cx="3143635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Главного управления МЧС России по Липецкой области</a:t>
              </a:r>
            </a:p>
          </p:txBody>
        </p:sp>
        <p:sp>
          <p:nvSpPr>
            <p:cNvPr id="87" name="文本框 113"/>
            <p:cNvSpPr txBox="1"/>
            <p:nvPr/>
          </p:nvSpPr>
          <p:spPr>
            <a:xfrm>
              <a:off x="863608" y="3551055"/>
              <a:ext cx="2323116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</a:endParaRPr>
            </a:p>
          </p:txBody>
        </p:sp>
      </p:grpSp>
      <p:grpSp>
        <p:nvGrpSpPr>
          <p:cNvPr id="11" name="组合 40"/>
          <p:cNvGrpSpPr/>
          <p:nvPr/>
        </p:nvGrpSpPr>
        <p:grpSpPr>
          <a:xfrm>
            <a:off x="1394037" y="4143378"/>
            <a:ext cx="7749963" cy="1028757"/>
            <a:chOff x="407750" y="3070773"/>
            <a:chExt cx="3187518" cy="749279"/>
          </a:xfrm>
        </p:grpSpPr>
        <p:sp>
          <p:nvSpPr>
            <p:cNvPr id="108" name="文本框 76"/>
            <p:cNvSpPr txBox="1"/>
            <p:nvPr/>
          </p:nvSpPr>
          <p:spPr>
            <a:xfrm>
              <a:off x="407750" y="3070773"/>
              <a:ext cx="3187518" cy="672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органов, специально уполномоченных на решение задач в области защиты населения и территорий от чрезвычайных ситуаций и гражданской обороны</a:t>
              </a:r>
              <a:endParaRPr lang="ru-RU" sz="1800" b="1" dirty="0">
                <a:solidFill>
                  <a:schemeClr val="tx1"/>
                </a:solidFill>
                <a:latin typeface="Arial" pitchFamily="34" charset="0"/>
                <a:ea typeface="Roboto Black" pitchFamily="2" charset="0"/>
                <a:cs typeface="Arial" pitchFamily="34" charset="0"/>
              </a:endParaRPr>
            </a:p>
          </p:txBody>
        </p:sp>
        <p:sp>
          <p:nvSpPr>
            <p:cNvPr id="109" name="文本框 113"/>
            <p:cNvSpPr txBox="1"/>
            <p:nvPr/>
          </p:nvSpPr>
          <p:spPr>
            <a:xfrm>
              <a:off x="863608" y="3551055"/>
              <a:ext cx="2323116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</a:endParaRPr>
            </a:p>
          </p:txBody>
        </p:sp>
      </p:grpSp>
      <p:grpSp>
        <p:nvGrpSpPr>
          <p:cNvPr id="12" name="组合 49"/>
          <p:cNvGrpSpPr/>
          <p:nvPr/>
        </p:nvGrpSpPr>
        <p:grpSpPr>
          <a:xfrm>
            <a:off x="437506" y="5280452"/>
            <a:ext cx="1123135" cy="980620"/>
            <a:chOff x="3607422" y="2848545"/>
            <a:chExt cx="2229817" cy="2071117"/>
          </a:xfrm>
          <a:effectLst/>
        </p:grpSpPr>
        <p:sp>
          <p:nvSpPr>
            <p:cNvPr id="111" name="任意多边形 23"/>
            <p:cNvSpPr>
              <a:spLocks/>
            </p:cNvSpPr>
            <p:nvPr/>
          </p:nvSpPr>
          <p:spPr bwMode="auto">
            <a:xfrm rot="16200000">
              <a:off x="3457373" y="3172312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CC0066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CC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组合 58"/>
            <p:cNvGrpSpPr/>
            <p:nvPr/>
          </p:nvGrpSpPr>
          <p:grpSpPr>
            <a:xfrm>
              <a:off x="3607422" y="2848545"/>
              <a:ext cx="2229817" cy="2071117"/>
              <a:chOff x="3607422" y="2848545"/>
              <a:chExt cx="2229817" cy="2071117"/>
            </a:xfrm>
          </p:grpSpPr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 rot="16200000">
                <a:off x="4151305" y="3233729"/>
                <a:ext cx="1787561" cy="158430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 dirty="0">
                  <a:solidFill>
                    <a:srgbClr val="CC0066"/>
                  </a:solidFill>
                  <a:latin typeface="Roboto Black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124" name="Freeform 5"/>
              <p:cNvSpPr>
                <a:spLocks/>
              </p:cNvSpPr>
              <p:nvPr/>
            </p:nvSpPr>
            <p:spPr bwMode="auto">
              <a:xfrm rot="16200000">
                <a:off x="3505794" y="2950173"/>
                <a:ext cx="1787566" cy="158431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文本框 64"/>
              <p:cNvSpPr txBox="1"/>
              <p:nvPr/>
            </p:nvSpPr>
            <p:spPr>
              <a:xfrm>
                <a:off x="3969765" y="3231728"/>
                <a:ext cx="945077" cy="1105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dirty="0" smtClean="0">
                    <a:solidFill>
                      <a:srgbClr val="CC0066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 pitchFamily="34" charset="0"/>
                  </a:rPr>
                  <a:t>4</a:t>
                </a:r>
                <a:endParaRPr lang="zh-CN" altLang="en-US" sz="2800" dirty="0">
                  <a:solidFill>
                    <a:srgbClr val="CC0066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  <p:sp>
            <p:nvSpPr>
              <p:cNvPr id="126" name="椭圆 8"/>
              <p:cNvSpPr/>
              <p:nvPr/>
            </p:nvSpPr>
            <p:spPr>
              <a:xfrm rot="20000116">
                <a:off x="3692606" y="2870683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组合 40"/>
          <p:cNvGrpSpPr/>
          <p:nvPr/>
        </p:nvGrpSpPr>
        <p:grpSpPr>
          <a:xfrm>
            <a:off x="1404643" y="5416400"/>
            <a:ext cx="7725509" cy="958574"/>
            <a:chOff x="390910" y="3121890"/>
            <a:chExt cx="3187518" cy="698162"/>
          </a:xfrm>
        </p:grpSpPr>
        <p:sp>
          <p:nvSpPr>
            <p:cNvPr id="128" name="文本框 76"/>
            <p:cNvSpPr txBox="1"/>
            <p:nvPr/>
          </p:nvSpPr>
          <p:spPr>
            <a:xfrm>
              <a:off x="390910" y="3121890"/>
              <a:ext cx="3187518" cy="47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единых дежурно-диспетчерских служб муниципальных образований Липецкой области</a:t>
              </a:r>
              <a:endParaRPr lang="ru-RU" sz="1800" b="1" dirty="0">
                <a:solidFill>
                  <a:schemeClr val="tx1"/>
                </a:solidFill>
                <a:latin typeface="Arial" pitchFamily="34" charset="0"/>
                <a:ea typeface="Roboto Medium" pitchFamily="2" charset="0"/>
                <a:cs typeface="Arial" pitchFamily="34" charset="0"/>
              </a:endParaRPr>
            </a:p>
          </p:txBody>
        </p:sp>
        <p:sp>
          <p:nvSpPr>
            <p:cNvPr id="132" name="文本框 113"/>
            <p:cNvSpPr txBox="1"/>
            <p:nvPr/>
          </p:nvSpPr>
          <p:spPr>
            <a:xfrm>
              <a:off x="863608" y="3551055"/>
              <a:ext cx="2323116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</a:endParaRPr>
            </a:p>
          </p:txBody>
        </p:sp>
      </p:grpSp>
      <p:sp>
        <p:nvSpPr>
          <p:cNvPr id="4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0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653 0.14005 C 0.87378 0.09143 0.82569 -0.00139 0.72882 -0.00579 C 0.63177 -0.00995 0.37517 0.11805 0.28003 0.11458 C 0.18507 0.11111 0.02135 0.06944 2.5E-6 -0.00185 " pathEditMode="relative" rAng="0" ptsTypes="AAAA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26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2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823 0.1926 C 0.89375 0.12639 0.84479 -2.59259E-6 0.74566 -0.00555 C 0.64618 -0.01134 0.38386 0.16273 0.28646 0.15787 C 0.18941 0.15324 0.02188 0.09653 -8.33333E-7 -0.00046 " pathEditMode="relative" rAng="0" ptsTypes="AAAA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0" y="-99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3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823 0.19259 C 0.89376 0.12639 0.8448 2.96296E-6 0.74566 -0.00556 C 0.64619 -0.01135 0.38386 0.16273 0.28646 0.15787 C 0.18941 0.15324 0.02188 0.09652 5E-6 -0.00047 " pathEditMode="relative" rAng="0" ptsTypes="AAAA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0" y="-99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823 0.19259 C 0.89375 0.12638 0.84479 4.81481E-6 0.74566 -0.00556 C 0.64618 -0.01135 0.38386 0.16273 0.28646 0.15787 C 0.18941 0.15324 0.02188 0.09652 -1.38889E-6 -0.00047 " pathEditMode="relative" rAng="0" ptsTypes="AAAA">
                                      <p:cBhvr>
                                        <p:cTn id="7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0" y="-99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310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2" name="object 11"/>
          <p:cNvSpPr txBox="1">
            <a:spLocks/>
          </p:cNvSpPr>
          <p:nvPr/>
        </p:nvSpPr>
        <p:spPr>
          <a:xfrm>
            <a:off x="8610600" y="6503652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marL="19404" algn="ctr">
              <a:lnSpc>
                <a:spcPts val="1390"/>
              </a:lnSpc>
              <a:defRPr sz="1400" b="0" i="0" spc="1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fld id="{1AADCD55-9889-4088-A6F0-1630CC9EC0C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282" y="568404"/>
            <a:ext cx="874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7D037D"/>
                </a:solidFill>
                <a:latin typeface="Arial" pitchFamily="34" charset="0"/>
                <a:cs typeface="Arial" pitchFamily="34" charset="0"/>
              </a:rPr>
              <a:t>Основной задачей Региональной системы оповещения является обеспечение доведения сигналов оповещения и экстренной информации до:</a:t>
            </a:r>
          </a:p>
        </p:txBody>
      </p:sp>
      <p:grpSp>
        <p:nvGrpSpPr>
          <p:cNvPr id="2" name="组合 49"/>
          <p:cNvGrpSpPr/>
          <p:nvPr/>
        </p:nvGrpSpPr>
        <p:grpSpPr>
          <a:xfrm>
            <a:off x="285720" y="5429264"/>
            <a:ext cx="817006" cy="880674"/>
            <a:chOff x="3561433" y="2783986"/>
            <a:chExt cx="1622044" cy="1860025"/>
          </a:xfrm>
          <a:effectLst/>
        </p:grpSpPr>
        <p:sp>
          <p:nvSpPr>
            <p:cNvPr id="101" name="任意多边形 23"/>
            <p:cNvSpPr>
              <a:spLocks/>
            </p:cNvSpPr>
            <p:nvPr/>
          </p:nvSpPr>
          <p:spPr bwMode="auto">
            <a:xfrm rot="16200000">
              <a:off x="3457373" y="3172312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00B0F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组合 58"/>
            <p:cNvGrpSpPr/>
            <p:nvPr/>
          </p:nvGrpSpPr>
          <p:grpSpPr>
            <a:xfrm>
              <a:off x="3561433" y="2783986"/>
              <a:ext cx="1622044" cy="1860025"/>
              <a:chOff x="3561433" y="2783986"/>
              <a:chExt cx="1622044" cy="1860025"/>
            </a:xfrm>
          </p:grpSpPr>
          <p:sp>
            <p:nvSpPr>
              <p:cNvPr id="104" name="Freeform 5"/>
              <p:cNvSpPr>
                <a:spLocks/>
              </p:cNvSpPr>
              <p:nvPr/>
            </p:nvSpPr>
            <p:spPr bwMode="auto">
              <a:xfrm rot="16200000">
                <a:off x="3497543" y="2885613"/>
                <a:ext cx="1787561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 dirty="0">
                  <a:solidFill>
                    <a:prstClr val="black"/>
                  </a:solidFill>
                  <a:latin typeface="Roboto Black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16200000">
                <a:off x="3459804" y="2958075"/>
                <a:ext cx="1787565" cy="158430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文本框 64"/>
              <p:cNvSpPr txBox="1"/>
              <p:nvPr/>
            </p:nvSpPr>
            <p:spPr>
              <a:xfrm>
                <a:off x="3962823" y="3224430"/>
                <a:ext cx="945077" cy="110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dirty="0" smtClean="0">
                    <a:solidFill>
                      <a:srgbClr val="00B0F0"/>
                    </a:solidFill>
                    <a:latin typeface="Roboto Black" panose="02000000000000000000" pitchFamily="2" charset="0"/>
                    <a:ea typeface="LiHei Pro" panose="020B0500000000000000" pitchFamily="34" charset="-122"/>
                    <a:cs typeface="Arial" pitchFamily="34" charset="0"/>
                  </a:rPr>
                  <a:t>7</a:t>
                </a:r>
                <a:endParaRPr lang="zh-CN" altLang="en-US" sz="2800" dirty="0">
                  <a:solidFill>
                    <a:srgbClr val="00B0F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  <p:sp>
            <p:nvSpPr>
              <p:cNvPr id="106" name="椭圆 8"/>
              <p:cNvSpPr/>
              <p:nvPr/>
            </p:nvSpPr>
            <p:spPr>
              <a:xfrm rot="20000116">
                <a:off x="3692606" y="2870683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1" name="文本框 129"/>
          <p:cNvSpPr txBox="1"/>
          <p:nvPr/>
        </p:nvSpPr>
        <p:spPr>
          <a:xfrm>
            <a:off x="193464" y="6235496"/>
            <a:ext cx="3980537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Roboto" pitchFamily="2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4" name="组合 50"/>
          <p:cNvGrpSpPr/>
          <p:nvPr/>
        </p:nvGrpSpPr>
        <p:grpSpPr>
          <a:xfrm>
            <a:off x="285720" y="1571612"/>
            <a:ext cx="848542" cy="869521"/>
            <a:chOff x="4432355" y="1356318"/>
            <a:chExt cx="1587748" cy="1799559"/>
          </a:xfrm>
          <a:effectLst/>
        </p:grpSpPr>
        <p:sp>
          <p:nvSpPr>
            <p:cNvPr id="50" name="任意多边形 24"/>
            <p:cNvSpPr>
              <a:spLocks/>
            </p:cNvSpPr>
            <p:nvPr/>
          </p:nvSpPr>
          <p:spPr bwMode="auto">
            <a:xfrm rot="16200000">
              <a:off x="4313824" y="1695911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组合 59"/>
            <p:cNvGrpSpPr/>
            <p:nvPr/>
          </p:nvGrpSpPr>
          <p:grpSpPr>
            <a:xfrm>
              <a:off x="4432355" y="1356318"/>
              <a:ext cx="1587748" cy="1799559"/>
              <a:chOff x="4432355" y="1356318"/>
              <a:chExt cx="1587748" cy="1799559"/>
            </a:xfrm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16200000">
                <a:off x="4330726" y="1457947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椭圆 9"/>
              <p:cNvSpPr/>
              <p:nvPr/>
            </p:nvSpPr>
            <p:spPr>
              <a:xfrm rot="20000116">
                <a:off x="4550973" y="1402691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16200000">
                <a:off x="4334167" y="1469942"/>
                <a:ext cx="1787565" cy="158430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文本框 63"/>
              <p:cNvSpPr txBox="1"/>
              <p:nvPr/>
            </p:nvSpPr>
            <p:spPr>
              <a:xfrm>
                <a:off x="4739473" y="1836754"/>
                <a:ext cx="945077" cy="108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dirty="0" smtClean="0">
                    <a:solidFill>
                      <a:srgbClr val="FFC000"/>
                    </a:solidFill>
                    <a:latin typeface="Roboto Black" panose="02000000000000000000" pitchFamily="2" charset="0"/>
                    <a:ea typeface="LiHei Pro" panose="020B0500000000000000" pitchFamily="34" charset="-122"/>
                    <a:cs typeface="Arial" pitchFamily="34" charset="0"/>
                  </a:rPr>
                  <a:t>5</a:t>
                </a:r>
                <a:endParaRPr lang="zh-CN" altLang="en-US" sz="2800" dirty="0">
                  <a:solidFill>
                    <a:srgbClr val="FFC00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</p:grpSp>
      </p:grpSp>
      <p:grpSp>
        <p:nvGrpSpPr>
          <p:cNvPr id="6" name="组合 38"/>
          <p:cNvGrpSpPr/>
          <p:nvPr/>
        </p:nvGrpSpPr>
        <p:grpSpPr>
          <a:xfrm>
            <a:off x="1400153" y="1643050"/>
            <a:ext cx="7743847" cy="1137313"/>
            <a:chOff x="1451942" y="1194897"/>
            <a:chExt cx="2618300" cy="1137578"/>
          </a:xfrm>
        </p:grpSpPr>
        <p:sp>
          <p:nvSpPr>
            <p:cNvPr id="74" name="文本框 70"/>
            <p:cNvSpPr txBox="1"/>
            <p:nvPr/>
          </p:nvSpPr>
          <p:spPr>
            <a:xfrm>
              <a:off x="1451942" y="1194897"/>
              <a:ext cx="2618300" cy="64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b="1" dirty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ил ГО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Липецкой области и Липецкой территориальной подсистемы 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РСЧС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文本框 113"/>
            <p:cNvSpPr txBox="1"/>
            <p:nvPr/>
          </p:nvSpPr>
          <p:spPr>
            <a:xfrm>
              <a:off x="1490406" y="2024626"/>
              <a:ext cx="2571643" cy="30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8" name="组合 49"/>
          <p:cNvGrpSpPr/>
          <p:nvPr/>
        </p:nvGrpSpPr>
        <p:grpSpPr>
          <a:xfrm>
            <a:off x="285720" y="2857496"/>
            <a:ext cx="807498" cy="853646"/>
            <a:chOff x="3544980" y="2862763"/>
            <a:chExt cx="1603168" cy="1802941"/>
          </a:xfrm>
          <a:effectLst/>
        </p:grpSpPr>
        <p:sp>
          <p:nvSpPr>
            <p:cNvPr id="79" name="任意多边形 23"/>
            <p:cNvSpPr>
              <a:spLocks/>
            </p:cNvSpPr>
            <p:nvPr/>
          </p:nvSpPr>
          <p:spPr bwMode="auto">
            <a:xfrm rot="16200000">
              <a:off x="3457373" y="3172312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7030A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组合 58"/>
            <p:cNvGrpSpPr/>
            <p:nvPr/>
          </p:nvGrpSpPr>
          <p:grpSpPr>
            <a:xfrm>
              <a:off x="3544980" y="2862763"/>
              <a:ext cx="1603168" cy="1802941"/>
              <a:chOff x="3544980" y="2862763"/>
              <a:chExt cx="1603168" cy="1802941"/>
            </a:xfrm>
          </p:grpSpPr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6200000">
                <a:off x="3443351" y="2964392"/>
                <a:ext cx="1787565" cy="158430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6200000">
                <a:off x="3462214" y="2979770"/>
                <a:ext cx="1787562" cy="158430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 dirty="0">
                  <a:solidFill>
                    <a:prstClr val="black"/>
                  </a:solidFill>
                  <a:latin typeface="Roboto Black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84" name="文本框 64"/>
              <p:cNvSpPr txBox="1"/>
              <p:nvPr/>
            </p:nvSpPr>
            <p:spPr>
              <a:xfrm>
                <a:off x="3919014" y="3337023"/>
                <a:ext cx="945077" cy="1105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dirty="0" smtClean="0">
                    <a:solidFill>
                      <a:srgbClr val="7030A0"/>
                    </a:solidFill>
                    <a:latin typeface="Roboto Black" panose="02000000000000000000" pitchFamily="2" charset="0"/>
                    <a:ea typeface="LiHei Pro" panose="020B0500000000000000" pitchFamily="34" charset="-122"/>
                    <a:cs typeface="Arial" pitchFamily="34" charset="0"/>
                  </a:rPr>
                  <a:t>6</a:t>
                </a:r>
                <a:endParaRPr lang="zh-CN" altLang="en-US" sz="2800" dirty="0">
                  <a:solidFill>
                    <a:srgbClr val="7030A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  <p:sp>
            <p:nvSpPr>
              <p:cNvPr id="82" name="椭圆 8"/>
              <p:cNvSpPr/>
              <p:nvPr/>
            </p:nvSpPr>
            <p:spPr>
              <a:xfrm rot="20000116">
                <a:off x="3692606" y="2870683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" name="组合 40"/>
          <p:cNvGrpSpPr/>
          <p:nvPr/>
        </p:nvGrpSpPr>
        <p:grpSpPr>
          <a:xfrm>
            <a:off x="1429295" y="2428871"/>
            <a:ext cx="7714707" cy="3139323"/>
            <a:chOff x="347857" y="2636540"/>
            <a:chExt cx="3173017" cy="2286475"/>
          </a:xfrm>
        </p:grpSpPr>
        <p:sp>
          <p:nvSpPr>
            <p:cNvPr id="86" name="文本框 76"/>
            <p:cNvSpPr txBox="1"/>
            <p:nvPr/>
          </p:nvSpPr>
          <p:spPr>
            <a:xfrm>
              <a:off x="347857" y="2636540"/>
              <a:ext cx="3173017" cy="2286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дежурных (дежурно-диспетчерских) служб организаций, эксплуатирующих расположенные на территории Липецкой области опасные производственные объекты I и II классов опасности, особо </a:t>
              </a:r>
              <a:r>
                <a:rPr lang="ru-RU" sz="1800" b="1" dirty="0" err="1" smtClean="0">
                  <a:latin typeface="Arial" pitchFamily="34" charset="0"/>
                  <a:cs typeface="Arial" pitchFamily="34" charset="0"/>
                </a:rPr>
                <a:t>радиационно</a:t>
              </a:r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 опасные и </a:t>
              </a:r>
              <a:r>
                <a:rPr lang="ru-RU" sz="1800" b="1" dirty="0" err="1" smtClean="0">
                  <a:latin typeface="Arial" pitchFamily="34" charset="0"/>
                  <a:cs typeface="Arial" pitchFamily="34" charset="0"/>
                </a:rPr>
                <a:t>ядерно</a:t>
              </a:r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 опасные производства и объекты, последствия аварий, на которых могут причинять вред жизни и здоровью населения, проживающего или осуществляющего хозяйственную деятельность в зонах воздействия поражающих факторов за пределами их территорий, гидротехнические сооружения чрезвычайно высокой опасности и гидротехнические сооружения высокой опасности</a:t>
              </a:r>
              <a:endParaRPr lang="ru-RU" sz="1800" b="1" dirty="0">
                <a:solidFill>
                  <a:srgbClr val="C00000"/>
                </a:solidFill>
                <a:latin typeface="Arial" pitchFamily="34" charset="0"/>
                <a:ea typeface="Roboto Black" pitchFamily="2" charset="0"/>
                <a:cs typeface="Arial" pitchFamily="34" charset="0"/>
              </a:endParaRPr>
            </a:p>
          </p:txBody>
        </p:sp>
        <p:sp>
          <p:nvSpPr>
            <p:cNvPr id="87" name="文本框 113"/>
            <p:cNvSpPr txBox="1"/>
            <p:nvPr/>
          </p:nvSpPr>
          <p:spPr>
            <a:xfrm>
              <a:off x="978373" y="3212341"/>
              <a:ext cx="2323116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</a:endParaRPr>
            </a:p>
          </p:txBody>
        </p:sp>
      </p:grpSp>
      <p:sp>
        <p:nvSpPr>
          <p:cNvPr id="109" name="文本框 113"/>
          <p:cNvSpPr txBox="1"/>
          <p:nvPr/>
        </p:nvSpPr>
        <p:spPr>
          <a:xfrm>
            <a:off x="2502386" y="4802806"/>
            <a:ext cx="564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r">
              <a:defRPr>
                <a:latin typeface="Roboto" pitchFamily="2" charset="0"/>
                <a:ea typeface="Roboto" pitchFamily="2" charset="0"/>
              </a:defRPr>
            </a:lvl1pPr>
          </a:lstStyle>
          <a:p>
            <a:pPr algn="l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Roboto Medium" pitchFamily="2" charset="0"/>
            </a:endParaRPr>
          </a:p>
        </p:txBody>
      </p:sp>
      <p:grpSp>
        <p:nvGrpSpPr>
          <p:cNvPr id="15" name="组合 40"/>
          <p:cNvGrpSpPr/>
          <p:nvPr/>
        </p:nvGrpSpPr>
        <p:grpSpPr>
          <a:xfrm>
            <a:off x="1418492" y="5715014"/>
            <a:ext cx="7725509" cy="659955"/>
            <a:chOff x="396624" y="3339384"/>
            <a:chExt cx="3187518" cy="480668"/>
          </a:xfrm>
        </p:grpSpPr>
        <p:sp>
          <p:nvSpPr>
            <p:cNvPr id="128" name="文本框 76"/>
            <p:cNvSpPr txBox="1"/>
            <p:nvPr/>
          </p:nvSpPr>
          <p:spPr>
            <a:xfrm>
              <a:off x="396624" y="3339384"/>
              <a:ext cx="3187518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людей, находящихся на территории Липецкой области </a:t>
              </a:r>
              <a:endParaRPr lang="ru-RU" sz="1800" b="1" dirty="0">
                <a:solidFill>
                  <a:schemeClr val="tx1"/>
                </a:solidFill>
                <a:latin typeface="Arial" pitchFamily="34" charset="0"/>
                <a:ea typeface="Roboto Medium" pitchFamily="2" charset="0"/>
                <a:cs typeface="Arial" pitchFamily="34" charset="0"/>
              </a:endParaRPr>
            </a:p>
          </p:txBody>
        </p:sp>
        <p:sp>
          <p:nvSpPr>
            <p:cNvPr id="132" name="文本框 113"/>
            <p:cNvSpPr txBox="1"/>
            <p:nvPr/>
          </p:nvSpPr>
          <p:spPr>
            <a:xfrm>
              <a:off x="863608" y="3551055"/>
              <a:ext cx="2323116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</a:endParaRPr>
            </a:p>
          </p:txBody>
        </p:sp>
      </p:grpSp>
      <p:sp>
        <p:nvSpPr>
          <p:cNvPr id="4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0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653 0.14005 C 0.87378 0.09143 0.82569 -0.00139 0.72882 -0.00579 C 0.63177 -0.00995 0.37517 0.11805 0.28003 0.11458 C 0.18507 0.11111 0.02135 0.06944 2.5E-6 -0.00185 " pathEditMode="relative" rAng="0" ptsTypes="AAAA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26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2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823 0.1926 C 0.89375 0.12639 0.84479 -2.59259E-6 0.74566 -0.00555 C 0.64618 -0.01134 0.38386 0.16273 0.28646 0.15787 C 0.18941 0.15324 0.02188 0.09653 -8.33333E-7 -0.00046 " pathEditMode="relative" rAng="0" ptsTypes="AAAA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0" y="-99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3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823 0.19259 C 0.89376 0.12639 0.8448 2.96296E-6 0.74566 -0.00556 C 0.64619 -0.01135 0.38386 0.16273 0.28646 0.15787 C 0.18941 0.15324 0.02188 0.09652 5E-6 -0.00047 " pathEditMode="relative" rAng="0" ptsTypes="AAAA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0" y="-99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Основное назначение системы оповещения - это предупреждение людей об угрозе или возникновении чрезвычайной ситуации природного и техногенного характера, а также координация их действий при осуществлении эвакуации.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Оповещение населения о чрезвычайных ситуациях осуществляется силами органов повседневного управления единой государственной системы предупреждения и ликвидации чрезвычайных ситуаций с использованием различных специально созданных технических устройств путем доведения до населения сигналов оповещения и экстренной информации об опасностях, возникающих при угрозе возникновения или возникновении чрезвычайных ситуаций, а также при ведении военных действий или вследствие этих действий, о правилах поведения населения и необходимости проведения мероприятий по защите.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Региональная автоматизированная система централизованного оповещения населения Липецкой области (РАСЦО)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смонтирована на базе аппаратуры П-157, П-160, П-162, П-164, П-166 с использованием передатчиков звукового сопровождения телевидения, передатчиков УКВ ЧМ радиовещания филиала РТРС «Липецкий ОРТПЦ» и ВГТРК «ГТРК Липецк», каналов сети связи Липецкого филиала ОАО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Ростелеком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и обеспечивает доведение сигналов управления и оповещения до руководящего состава и населения области.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13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3357554" y="1643050"/>
            <a:ext cx="5786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Roboto Medium" pitchFamily="2" charset="0"/>
                <a:ea typeface="Roboto Medium" pitchFamily="2" charset="0"/>
              </a:rPr>
              <a:t>2018 г.</a:t>
            </a:r>
            <a:r>
              <a:rPr lang="ru-RU" dirty="0" smtClean="0">
                <a:solidFill>
                  <a:srgbClr val="000000"/>
                </a:solidFill>
                <a:latin typeface="Roboto Medium" pitchFamily="2" charset="0"/>
                <a:ea typeface="Roboto Medium" pitchFamily="2" charset="0"/>
              </a:rPr>
              <a:t>  </a:t>
            </a:r>
            <a:r>
              <a:rPr lang="ru-RU" dirty="0"/>
              <a:t>реконструированы более 70 точек системы </a:t>
            </a:r>
            <a:r>
              <a:rPr lang="ru-RU" dirty="0" smtClean="0"/>
              <a:t>оповещения, во </a:t>
            </a:r>
            <a:r>
              <a:rPr lang="ru-RU" dirty="0"/>
              <a:t>всех ЕДДС Липецкой области </a:t>
            </a:r>
            <a:r>
              <a:rPr lang="ru-RU" dirty="0" smtClean="0"/>
              <a:t>установлены </a:t>
            </a:r>
            <a:r>
              <a:rPr lang="ru-RU" dirty="0"/>
              <a:t>новые блоки управления </a:t>
            </a:r>
            <a:r>
              <a:rPr lang="ru-RU" dirty="0" smtClean="0"/>
              <a:t> </a:t>
            </a:r>
            <a:r>
              <a:rPr lang="ru-RU" dirty="0"/>
              <a:t>для запуска системы оповещения в </a:t>
            </a:r>
            <a:r>
              <a:rPr lang="ru-RU" dirty="0" smtClean="0"/>
              <a:t> районах области</a:t>
            </a:r>
            <a:endParaRPr lang="en-US" dirty="0">
              <a:solidFill>
                <a:srgbClr val="000000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2805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208" y="34959"/>
            <a:ext cx="891200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b="1" cap="all" spc="-10" dirty="0" smtClean="0">
                <a:latin typeface="Roboto" pitchFamily="2" charset="0"/>
                <a:ea typeface="Roboto" pitchFamily="2" charset="0"/>
              </a:rPr>
              <a:t>Вопрос 1</a:t>
            </a:r>
            <a:endParaRPr lang="ru-RU" b="1"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10600" y="6526064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14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14" name="Rectangle 5"/>
          <p:cNvSpPr>
            <a:spLocks noChangeArrowheads="1"/>
          </p:cNvSpPr>
          <p:nvPr/>
        </p:nvSpPr>
        <p:spPr bwMode="auto">
          <a:xfrm>
            <a:off x="3954463" y="2786058"/>
            <a:ext cx="51895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2019 г.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  </a:t>
            </a:r>
            <a:r>
              <a:rPr lang="ru-RU" dirty="0"/>
              <a:t>реконструированы 88 существующих точек оповещения, установлено 70 новых точек оповещения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5" name="Rectangle 6"/>
          <p:cNvSpPr>
            <a:spLocks noChangeArrowheads="1"/>
          </p:cNvSpPr>
          <p:nvPr/>
        </p:nvSpPr>
        <p:spPr bwMode="auto">
          <a:xfrm>
            <a:off x="4217988" y="3714752"/>
            <a:ext cx="49260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2021г.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  </a:t>
            </a:r>
            <a:r>
              <a:rPr lang="ru-RU" dirty="0" smtClean="0"/>
              <a:t>система </a:t>
            </a:r>
            <a:r>
              <a:rPr lang="ru-RU" dirty="0"/>
              <a:t>прошла глубокую </a:t>
            </a:r>
            <a:r>
              <a:rPr lang="ru-RU" dirty="0" smtClean="0"/>
              <a:t>модернизацию, новые камеры, сопряжение </a:t>
            </a:r>
            <a:r>
              <a:rPr lang="ru-RU" dirty="0"/>
              <a:t>с системой “</a:t>
            </a:r>
            <a:r>
              <a:rPr lang="ru-RU" dirty="0" smtClean="0"/>
              <a:t>РАСЦО”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4049713" y="4585728"/>
            <a:ext cx="48291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2021 г.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 </a:t>
            </a:r>
            <a:r>
              <a:rPr lang="ru-RU" dirty="0"/>
              <a:t>установлено 55 новых оконечных точек оповещения с рупорными </a:t>
            </a:r>
            <a:r>
              <a:rPr lang="ru-RU" dirty="0" smtClean="0"/>
              <a:t>громкоговорителями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" name="Rectangle 8"/>
          <p:cNvSpPr>
            <a:spLocks noChangeArrowheads="1"/>
          </p:cNvSpPr>
          <p:nvPr/>
        </p:nvSpPr>
        <p:spPr bwMode="auto">
          <a:xfrm>
            <a:off x="3357554" y="5500702"/>
            <a:ext cx="57864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2022 г. </a:t>
            </a:r>
            <a:r>
              <a:rPr lang="ru-RU" dirty="0"/>
              <a:t>заключен контракт на установку 130 новых оконечных точек оповещения </a:t>
            </a:r>
            <a:r>
              <a:rPr lang="ru-RU" dirty="0" smtClean="0"/>
              <a:t>с рупорными громкоговорителями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8" name="Group 9"/>
          <p:cNvGrpSpPr>
            <a:grpSpLocks/>
          </p:cNvGrpSpPr>
          <p:nvPr/>
        </p:nvGrpSpPr>
        <p:grpSpPr bwMode="auto">
          <a:xfrm rot="4976862" flipH="1">
            <a:off x="2869839" y="2095904"/>
            <a:ext cx="323850" cy="311150"/>
            <a:chOff x="1944" y="1111"/>
            <a:chExt cx="204" cy="196"/>
          </a:xfrm>
        </p:grpSpPr>
        <p:pic>
          <p:nvPicPr>
            <p:cNvPr id="119" name="Picture 10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1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24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0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1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2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3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5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6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7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8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9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2" name="Arc 23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" name="Picture 24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25"/>
          <p:cNvGrpSpPr>
            <a:grpSpLocks/>
          </p:cNvGrpSpPr>
          <p:nvPr/>
        </p:nvGrpSpPr>
        <p:grpSpPr bwMode="auto">
          <a:xfrm flipH="1">
            <a:off x="0" y="2428868"/>
            <a:ext cx="3438525" cy="3429000"/>
            <a:chOff x="1955" y="1224"/>
            <a:chExt cx="1911" cy="1911"/>
          </a:xfrm>
        </p:grpSpPr>
        <p:sp>
          <p:nvSpPr>
            <p:cNvPr id="135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42" name="Picture 33" descr="worldmap_ani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28662" y="3429000"/>
            <a:ext cx="16097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34"/>
          <p:cNvGrpSpPr>
            <a:grpSpLocks/>
          </p:cNvGrpSpPr>
          <p:nvPr/>
        </p:nvGrpSpPr>
        <p:grpSpPr bwMode="auto">
          <a:xfrm rot="4976862" flipH="1">
            <a:off x="3584222" y="3024597"/>
            <a:ext cx="323850" cy="311150"/>
            <a:chOff x="1944" y="1111"/>
            <a:chExt cx="204" cy="196"/>
          </a:xfrm>
        </p:grpSpPr>
        <p:pic>
          <p:nvPicPr>
            <p:cNvPr id="144" name="Picture 35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6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49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0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51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2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47" name="Arc 48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8" name="Picture 49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50"/>
          <p:cNvGrpSpPr>
            <a:grpSpLocks/>
          </p:cNvGrpSpPr>
          <p:nvPr/>
        </p:nvGrpSpPr>
        <p:grpSpPr bwMode="auto">
          <a:xfrm rot="4976862" flipH="1">
            <a:off x="3869973" y="3953292"/>
            <a:ext cx="323850" cy="311150"/>
            <a:chOff x="1944" y="1111"/>
            <a:chExt cx="204" cy="196"/>
          </a:xfrm>
        </p:grpSpPr>
        <p:pic>
          <p:nvPicPr>
            <p:cNvPr id="160" name="Picture 51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2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65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7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6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7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8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3" name="Arc 64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" name="Picture 65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Group 66"/>
          <p:cNvGrpSpPr>
            <a:grpSpLocks/>
          </p:cNvGrpSpPr>
          <p:nvPr/>
        </p:nvGrpSpPr>
        <p:grpSpPr bwMode="auto">
          <a:xfrm rot="4976862" flipH="1">
            <a:off x="3584221" y="4810548"/>
            <a:ext cx="323850" cy="311150"/>
            <a:chOff x="1944" y="1111"/>
            <a:chExt cx="204" cy="196"/>
          </a:xfrm>
        </p:grpSpPr>
        <p:pic>
          <p:nvPicPr>
            <p:cNvPr id="176" name="Picture 6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Oval 6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8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81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7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0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2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3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6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79" name="Arc 8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0" name="Picture 81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" name="Group 82"/>
          <p:cNvGrpSpPr>
            <a:grpSpLocks/>
          </p:cNvGrpSpPr>
          <p:nvPr/>
        </p:nvGrpSpPr>
        <p:grpSpPr bwMode="auto">
          <a:xfrm rot="4976862" flipH="1">
            <a:off x="2869841" y="5739242"/>
            <a:ext cx="323850" cy="311150"/>
            <a:chOff x="1944" y="1111"/>
            <a:chExt cx="204" cy="196"/>
          </a:xfrm>
        </p:grpSpPr>
        <p:pic>
          <p:nvPicPr>
            <p:cNvPr id="192" name="Picture 83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Oval 8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4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97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3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8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9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0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1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2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95" name="Arc 96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6" name="Picture 97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" name="Rectangle 28"/>
          <p:cNvSpPr>
            <a:spLocks noChangeArrowheads="1"/>
          </p:cNvSpPr>
          <p:nvPr/>
        </p:nvSpPr>
        <p:spPr bwMode="gray">
          <a:xfrm>
            <a:off x="1137467" y="428604"/>
            <a:ext cx="80065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6713" marR="0" lvl="0" indent="-36671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реконструкции региональной автоматизированной централизованной системы оповещения населения Липецкой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Roboto Medium" pitchFamily="2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8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15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21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Оповещение жителей населенных пунктов, не включенных в систему централизованного оповещения, особенно проживающих в сельской местности и в районах размещения бесхозяйных объектов организуется главами муниципальных образований, в т.ч. сельских поселений и осуществляется подвижными средствами оповещения УМВД России по Липецкой области, по телефонным линиям МГТС, сотовой связи, sms-оповещением, посыльными на транспорте.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1" name="Picture 3" descr="https://92.mchs.gov.ru/uploads/news/2022-06-06/4145ffe2943bc062b3e1238b537f9823.jpg"/>
          <p:cNvPicPr>
            <a:picLocks noChangeAspect="1" noChangeArrowheads="1"/>
          </p:cNvPicPr>
          <p:nvPr/>
        </p:nvPicPr>
        <p:blipFill>
          <a:blip r:embed="rId4" cstate="print"/>
          <a:srcRect l="9853" t="16527" r="9354"/>
          <a:stretch>
            <a:fillRect/>
          </a:stretch>
        </p:blipFill>
        <p:spPr bwMode="auto">
          <a:xfrm>
            <a:off x="1357290" y="2500306"/>
            <a:ext cx="6429420" cy="421484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16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реализации Указа Президента Российской Федерации от 13.11.2012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1522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 создании комплексной системы экстренного оповещения населения об угрозе возникновения или о возникновении чрезвычайных ситуаций» постановлением администрации Липецкой области от 28.02.2013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101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 перечень территорий (зон) в границах муниципальных образований Липецкой области, подверженных риску возникновения быстроразвивающихся опасных природных явлений и техногенных процессов.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https://sss-nn.ru/uploads/s/u/p/6/up6thve4tjbk/img/utdc2B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14620"/>
            <a:ext cx="7286625" cy="400052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2805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992" y="0"/>
            <a:ext cx="891200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lvl="0">
              <a:spcBef>
                <a:spcPts val="53"/>
              </a:spcBef>
            </a:pPr>
            <a:r>
              <a:rPr lang="ru-RU" cap="all" spc="-1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ru-RU" b="1" cap="all" spc="-10" dirty="0" smtClean="0">
                <a:latin typeface="Roboto" pitchFamily="2" charset="0"/>
                <a:ea typeface="Roboto" pitchFamily="2" charset="0"/>
              </a:rPr>
              <a:t>Вопрос 1</a:t>
            </a:r>
            <a:endParaRPr lang="ru-RU"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10600" y="6526064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17</a:t>
            </a:fld>
            <a:endParaRPr sz="1400" spc="10" dirty="0">
              <a:solidFill>
                <a:schemeClr val="bg1"/>
              </a:solidFill>
            </a:endParaRPr>
          </a:p>
        </p:txBody>
      </p:sp>
      <p:pic>
        <p:nvPicPr>
          <p:cNvPr id="9" name="Picture 2" descr="whiteline_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440237" y="2330450"/>
            <a:ext cx="213995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whiteline_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643182"/>
            <a:ext cx="1609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whiteline_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86058"/>
            <a:ext cx="125095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6869112" y="2357430"/>
            <a:ext cx="1868488" cy="21431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38100" algn="ctr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304800" y="4811713"/>
            <a:ext cx="632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572000" y="3214686"/>
            <a:ext cx="1831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14 зон</a:t>
            </a:r>
            <a:endParaRPr lang="en-US" b="1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357422" y="3214686"/>
            <a:ext cx="1564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7 зон</a:t>
            </a:r>
            <a:endParaRPr lang="en-US" b="1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71472" y="3214686"/>
            <a:ext cx="120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3 зоны  </a:t>
            </a:r>
            <a:endParaRPr lang="en-US" b="1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gray">
          <a:xfrm>
            <a:off x="6883401" y="3087469"/>
            <a:ext cx="1857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Medium" pitchFamily="2" charset="0"/>
                <a:ea typeface="Roboto Medium" pitchFamily="2" charset="0"/>
              </a:rPr>
              <a:t>Всего:</a:t>
            </a:r>
          </a:p>
          <a:p>
            <a:pPr algn="ctr" eaLnBrk="0" hangingPunct="0"/>
            <a:r>
              <a:rPr lang="ru-RU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24 зоны</a:t>
            </a:r>
            <a:endParaRPr lang="en-US" b="1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2017712" y="4365625"/>
            <a:ext cx="0" cy="968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3944937" y="43656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63537" y="4887913"/>
            <a:ext cx="1654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Угроза паводка</a:t>
            </a:r>
            <a:endParaRPr lang="en-US" b="1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192337" y="4887913"/>
            <a:ext cx="1644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Угрозы </a:t>
            </a:r>
            <a:r>
              <a:rPr lang="ru-RU" b="1" dirty="0" err="1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техногенногохарактера</a:t>
            </a:r>
            <a:endParaRPr lang="en-US" b="1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652681" y="4887913"/>
            <a:ext cx="17750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Угрозы природных пожаров</a:t>
            </a:r>
            <a:endParaRPr lang="en-US" b="1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black">
          <a:xfrm>
            <a:off x="2714612" y="357166"/>
            <a:ext cx="6429388" cy="23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/>
              <a:t>Согласно Постановлению  №101  это - </a:t>
            </a:r>
            <a:r>
              <a:rPr lang="ru-RU" b="1" dirty="0"/>
              <a:t>2 городских округа </a:t>
            </a:r>
            <a:r>
              <a:rPr lang="ru-RU" b="1" dirty="0" smtClean="0"/>
              <a:t> (</a:t>
            </a:r>
            <a:r>
              <a:rPr lang="ru-RU" b="1" dirty="0"/>
              <a:t>г. Липецк, г. Елец</a:t>
            </a:r>
            <a:r>
              <a:rPr lang="ru-RU" b="1" dirty="0" smtClean="0"/>
              <a:t>)  и  </a:t>
            </a:r>
            <a:r>
              <a:rPr lang="ru-RU" b="1" dirty="0"/>
              <a:t>6 муниципальных районов (</a:t>
            </a:r>
            <a:r>
              <a:rPr lang="ru-RU" b="1" dirty="0" err="1"/>
              <a:t>Грязинский</a:t>
            </a:r>
            <a:r>
              <a:rPr lang="ru-RU" b="1" dirty="0"/>
              <a:t>, </a:t>
            </a:r>
            <a:r>
              <a:rPr lang="ru-RU" b="1" dirty="0" smtClean="0"/>
              <a:t> </a:t>
            </a:r>
            <a:r>
              <a:rPr lang="ru-RU" b="1" dirty="0" err="1" smtClean="0"/>
              <a:t>Данковский</a:t>
            </a:r>
            <a:r>
              <a:rPr lang="ru-RU" b="1" dirty="0"/>
              <a:t>, </a:t>
            </a:r>
            <a:r>
              <a:rPr lang="ru-RU" b="1" dirty="0" smtClean="0"/>
              <a:t> </a:t>
            </a:r>
            <a:r>
              <a:rPr lang="ru-RU" b="1" dirty="0" err="1" smtClean="0"/>
              <a:t>Добровский</a:t>
            </a:r>
            <a:r>
              <a:rPr lang="ru-RU" b="1" dirty="0"/>
              <a:t>, Задонский, </a:t>
            </a:r>
            <a:r>
              <a:rPr lang="ru-RU" b="1" dirty="0" smtClean="0"/>
              <a:t> Липецкий  и  </a:t>
            </a:r>
            <a:r>
              <a:rPr lang="ru-RU" b="1" dirty="0" err="1" smtClean="0"/>
              <a:t>Усманский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Утверждены территории (зоны), подверженные риску возникновения быстроразвивающихся опасных техногенных процессов в случае аварий на опасных объектах области.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pic>
        <p:nvPicPr>
          <p:cNvPr id="28" name="Picture 19" descr="R_chevron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214686"/>
            <a:ext cx="4127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R_chevron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214686"/>
            <a:ext cx="4127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lipetskinfo.ru/photo/theme/042/155/ma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28604"/>
            <a:ext cx="25485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928662" y="592933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 в данных зонах проживает свыше 16 тысяч человек.</a:t>
            </a:r>
            <a:endParaRPr lang="ru-RU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/>
      <p:bldP spid="21" grpId="0"/>
      <p:bldP spid="24" grpId="0"/>
      <p:bldP spid="25" grpId="0"/>
      <p:bldP spid="2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oblast48.ru/wp-content/gallery/lipeck-spravochnaya/lipetsk_avtovokz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0"/>
            <a:ext cx="4357687" cy="32147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object 7"/>
          <p:cNvSpPr/>
          <p:nvPr/>
        </p:nvSpPr>
        <p:spPr>
          <a:xfrm>
            <a:off x="0" y="37744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68305" y="5938259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0" y="6526064"/>
            <a:ext cx="60511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18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42918"/>
            <a:ext cx="8715436" cy="2540015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Отделом связи и информационных технологий создана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общероссийская комплексная система информирования и оповещения населения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местах массового пребывания людей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«ОКСИОН»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г. Липецке. На экранах прокручиваются видеоролики (пропаганда единого телефона доверия, организация информирования населения по вопросам жизнедеятельности, техногенные пожары, ведение поисковых работ пропавших людей, приближение купального сезона и т.д.) в ТД «Карусель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автовокзале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железнодорожном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вокзале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club.olympus.com.ru/image/2080/topic/2015/02/01/935482fe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071810"/>
            <a:ext cx="4429126" cy="32147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object 8"/>
          <p:cNvSpPr txBox="1">
            <a:spLocks/>
          </p:cNvSpPr>
          <p:nvPr/>
        </p:nvSpPr>
        <p:spPr>
          <a:xfrm>
            <a:off x="231992" y="0"/>
            <a:ext cx="891200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</a:t>
            </a: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Вопрос 1</a:t>
            </a:r>
            <a:endParaRPr kumimoji="0" lang="ru-RU" sz="1800" b="0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5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19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опасности люди своевременно получат нужную информацию, в том числе и через экраны ОКСИОН. Терминальные комплексы ОКСИОН работают в повседневном режиме, в связи с чем, организовано круглосуточное дежурство специалистов, занимающихся обеспечением эффективности функционирования системы.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Помимо средств информирования и оповещения терминальные комплексы оснащаются стационарными и поворотными камерами видеонаблюдения, датчиками радиационного и химического контроля, системами звукового информирования населения.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режиме повседневной деятельности видеозаписи хранятся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течение 7-ми дней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архиве управляющего компьютера терминального комплекса.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режиме повышенной готовности и режиме чрезвычайной ситуации функционирование ОКСИОН заключается в оперативном информировании населения о необходимых действиях в сложившейся обстановке с целью минимизации возможного ущерба от чрезвычайных ситуаций природного или техногенного характера, а также террористических акций.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447" y="390166"/>
            <a:ext cx="9157448" cy="6508230"/>
            <a:chOff x="-29565" y="598733"/>
            <a:chExt cx="20133667" cy="10732552"/>
          </a:xfrm>
          <a:solidFill>
            <a:schemeClr val="bg1">
              <a:lumMod val="50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-29565" y="10656317"/>
              <a:ext cx="20104100" cy="653033"/>
            </a:xfrm>
            <a:custGeom>
              <a:avLst/>
              <a:gdLst/>
              <a:ahLst/>
              <a:cxnLst/>
              <a:rect l="l" t="t" r="r" b="b"/>
              <a:pathLst>
                <a:path w="20104100" h="838200">
                  <a:moveTo>
                    <a:pt x="20104099" y="0"/>
                  </a:moveTo>
                  <a:lnTo>
                    <a:pt x="0" y="0"/>
                  </a:lnTo>
                  <a:lnTo>
                    <a:pt x="0" y="837670"/>
                  </a:lnTo>
                  <a:lnTo>
                    <a:pt x="20104099" y="837670"/>
                  </a:lnTo>
                  <a:lnTo>
                    <a:pt x="201040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58926" y="9801437"/>
              <a:ext cx="2145176" cy="1529848"/>
            </a:xfrm>
            <a:custGeom>
              <a:avLst/>
              <a:gdLst/>
              <a:ahLst/>
              <a:cxnLst/>
              <a:rect l="l" t="t" r="r" b="b"/>
              <a:pathLst>
                <a:path w="2167890" h="2167890">
                  <a:moveTo>
                    <a:pt x="2167473" y="0"/>
                  </a:moveTo>
                  <a:lnTo>
                    <a:pt x="0" y="2167462"/>
                  </a:lnTo>
                  <a:lnTo>
                    <a:pt x="2167473" y="2167462"/>
                  </a:lnTo>
                  <a:lnTo>
                    <a:pt x="216747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98733"/>
              <a:ext cx="20104100" cy="0"/>
            </a:xfrm>
            <a:custGeom>
              <a:avLst/>
              <a:gdLst/>
              <a:ahLst/>
              <a:cxnLst/>
              <a:rect l="l" t="t" r="r" b="b"/>
              <a:pathLst>
                <a:path w="20104100">
                  <a:moveTo>
                    <a:pt x="0" y="0"/>
                  </a:moveTo>
                  <a:lnTo>
                    <a:pt x="20104099" y="0"/>
                  </a:lnTo>
                </a:path>
              </a:pathLst>
            </a:custGeom>
            <a:grpFill/>
            <a:ln w="296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10600" y="6519652"/>
            <a:ext cx="419896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</a:t>
            </a:fld>
            <a:endParaRPr sz="1400" spc="10" dirty="0">
              <a:solidFill>
                <a:schemeClr val="bg1"/>
              </a:solidFill>
            </a:endParaRPr>
          </a:p>
        </p:txBody>
      </p:sp>
      <p:pic>
        <p:nvPicPr>
          <p:cNvPr id="12" name="Picture 7" descr="http://www.diaconia.ru/files/537b48/ff416d/a16545/8b4569/navodnenie_v_serb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14488"/>
            <a:ext cx="7286626" cy="5000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928662" y="571480"/>
            <a:ext cx="728667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Порядок действий населения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сигналу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оповещения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9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20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с тем, в период окончательной стадии ликвидации чрезвычайной ситуации, функционирование ОКСИОН заключается в информировании населения в ходе его социальной реабилитации, обеспечения морально-психологической поддержки, ослабления и снятия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посткризисных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осложнений. Также осуществляется предоставление необходимой информации по местам расположения центров и служб социально-психологической реабилитации, медицинской помощи, первичного жизнеобеспечения, «горячим линиям» и адресным пунктам поиска близких и родственников.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ОКСИОН – составной элемент комплексной системы обеспечения безопасности жизнедеятельности населения, который может входить в состав системы «Безопасный город», «Безопасный регион» и других комплексов для безопасности людей и городских инфраструктур.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оповещения ОКСИОН позволяет сократить сроки доведения до населения необходимой информации, что дает возможность оперативно информировать людей о необходимых действиях в случае возникновения чрезвычайной ситуации.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i.siteapi.org/4pwJoLEJWcODuTGrDiVbsNhOLpE=/fit-in/1024x768/center/top/389b3b33e17cb3c.s.siteapi.org/img/esvvjccx5tkwwsg04ws80sc8ow8o0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496"/>
            <a:ext cx="285753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square" anchor="ctr">
            <a:spAutoFit/>
          </a:bodyPr>
          <a:lstStyle/>
          <a:p>
            <a:pPr indent="457200" algn="ctr">
              <a:defRPr/>
            </a:pP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Комплексная система обеспечения безопасности жизнедеятельности населения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21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071546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b="1" dirty="0" smtClean="0"/>
              <a:t>В </a:t>
            </a:r>
            <a:r>
              <a:rPr lang="ru-RU" altLang="ru-RU" b="1" dirty="0"/>
              <a:t>2014 году на территории Липецкой области в рамках реализации федеральной целевой программы «Снижение рисков и смягчение последствий чрезвычайных ситуаций природного и техногенного характера в Российской Федерации до 2015 года» в г. Липецке в микрорайоне «Университетский» создана комплексная система обеспечения безопасности жизнедеятельности населения. </a:t>
            </a:r>
          </a:p>
        </p:txBody>
      </p:sp>
      <p:pic>
        <p:nvPicPr>
          <p:cNvPr id="14" name="Picture 3" descr="http://rss48.ru/images/Mkr_Universitetsky/un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496"/>
            <a:ext cx="5715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22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Комплексная система представляет собой сопряженную с региональной автоматизированной системой централизованного оповещения населения Липецкой области систему, которая позволяет не только проводить оповещение населения посредством доведения сигнала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«Внимание всем»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передачи речевых сообщений. Данная система имеет возможность информирования и оповещения населения посредством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домофонов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установленных в подъездах (при входе и выходе из подъезда) и в квартирах жителей (одновременно во всех квартирах оповещаемого подъезда без необходимости снятия трубки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домофона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А также позволяет организовать оповещение и информирование посредством громкоговорящей связи в лифтовых кабинах.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Посредством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домофонов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Комплексная система позволяет осуществить вызов экстренных оперативных служб по единому номеру «112». При этом при вызове с клавиатуры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домофона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подъезде диспетчер осуществляет визуальный контроль вызывающего.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Подсистема визуального контроля кроме видеокамер, установленных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домофонах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состоит также из сети камер видеонаблюдения, расположенных в микрорайоне, с покрытием всей его территории.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23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Комплексной системы реализовано создание удаленных точек доступа к камерам для дежурных для служб жизнеобеспечения и силовых структур. Видеоинформация доступна круглосуточно в режиме реального времени. При соответствующей регистрации доступ к камерам могут получить жители микрорайона. Также осуществляется запись и хранение видеоинформации.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застройки микрорайона «Университетский» взят за основу строительства всех новых жилых кварталов Липецка. Постановлением администрации г. Липецка (от 11.06.2014 г. №1270) закреплено создание Комплексной системы на этапе разработки проектной документации территориального планирования, что учитывается в настоящее время при проведении государственной экспертизы архитектурных проектов.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примеру микрорайона «Университетский» все новостройки и дома в городе Липецке,  в  которых  проводится  капитальный ремонт,  будут  охвачены системой оповещения и информирования населения, с покрытием системой РАСЦО, созданием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видеополя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выводом информации в МЧС, МВД и ФСБ России.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744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770" y="49306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b="1" cap="all" spc="-10" dirty="0">
                <a:latin typeface="Roboto" pitchFamily="2" charset="0"/>
                <a:ea typeface="Roboto" pitchFamily="2" charset="0"/>
              </a:rPr>
              <a:t>Вопрос </a:t>
            </a:r>
            <a:r>
              <a:rPr lang="ru-RU" b="1" cap="all" spc="-10" dirty="0" smtClean="0">
                <a:latin typeface="Roboto" pitchFamily="2" charset="0"/>
                <a:ea typeface="Roboto" pitchFamily="2" charset="0"/>
              </a:rPr>
              <a:t>2</a:t>
            </a:r>
            <a:endParaRPr b="1"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19652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24</a:t>
            </a:fld>
            <a:endParaRPr sz="1400" spc="10" dirty="0">
              <a:solidFill>
                <a:schemeClr val="bg1"/>
              </a:solidFill>
            </a:endParaRPr>
          </a:p>
        </p:txBody>
      </p:sp>
      <p:cxnSp>
        <p:nvCxnSpPr>
          <p:cNvPr id="17" name="直接连接符 6"/>
          <p:cNvCxnSpPr/>
          <p:nvPr/>
        </p:nvCxnSpPr>
        <p:spPr>
          <a:xfrm flipV="1">
            <a:off x="1991079" y="1447802"/>
            <a:ext cx="3294" cy="1752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"/>
          <p:cNvGrpSpPr/>
          <p:nvPr/>
        </p:nvGrpSpPr>
        <p:grpSpPr>
          <a:xfrm>
            <a:off x="372054" y="1522584"/>
            <a:ext cx="1440566" cy="1502464"/>
            <a:chOff x="1068965" y="491752"/>
            <a:chExt cx="1197175" cy="1197175"/>
          </a:xfrm>
        </p:grpSpPr>
        <p:grpSp>
          <p:nvGrpSpPr>
            <p:cNvPr id="3" name="组合 14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5680"/>
                <a:endParaRPr lang="zh-CN" altLang="en-US" sz="2400">
                  <a:solidFill>
                    <a:prstClr val="black"/>
                  </a:solidFill>
                  <a:latin typeface="Roboto Black" pitchFamily="2" charset="0"/>
                </a:endParaRPr>
              </a:p>
            </p:txBody>
          </p:sp>
          <p:sp>
            <p:nvSpPr>
              <p:cNvPr id="23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5680"/>
                <a:endParaRPr lang="zh-CN" altLang="en-US" sz="3200">
                  <a:solidFill>
                    <a:prstClr val="white"/>
                  </a:solidFill>
                  <a:latin typeface="Roboto Black" pitchFamily="2" charset="0"/>
                </a:endParaRPr>
              </a:p>
            </p:txBody>
          </p:sp>
        </p:grp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1103170" y="685570"/>
              <a:ext cx="1136841" cy="79208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5680"/>
              <a:r>
                <a:rPr lang="ru-RU" altLang="zh-CN" sz="3200" b="1" dirty="0" smtClean="0">
                  <a:solidFill>
                    <a:prstClr val="black"/>
                  </a:solidFill>
                  <a:latin typeface="Roboto Black" pitchFamily="2" charset="0"/>
                  <a:ea typeface="Roboto Black" pitchFamily="2" charset="0"/>
                </a:rPr>
                <a:t>1.1.2</a:t>
              </a:r>
              <a:endParaRPr lang="zh-CN" altLang="en-US" sz="3200" b="1" dirty="0">
                <a:solidFill>
                  <a:prstClr val="black"/>
                </a:solidFill>
                <a:latin typeface="Roboto Black" pitchFamily="2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00232" y="428604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Действия должностных лиц ГО и РСЧС по организации оповещения работников объекта (населения) по сигналам 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0290" name="Picture 2" descr="https://lipetskmedia.ru/image/DNS_79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714488"/>
            <a:ext cx="6525989" cy="478634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358610"/>
            <a:ext cx="9157447" cy="45719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267" y="26894"/>
            <a:ext cx="9060180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cap="all" spc="-1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ru-RU" b="1" cap="all" spc="-10" dirty="0" smtClean="0">
                <a:latin typeface="Roboto" pitchFamily="2" charset="0"/>
                <a:ea typeface="Roboto" pitchFamily="2" charset="0"/>
              </a:rPr>
              <a:t>Вопрос 2</a:t>
            </a:r>
            <a:endParaRPr b="1"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0" y="6526064"/>
            <a:ext cx="60511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25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642918"/>
            <a:ext cx="4429156" cy="5679336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pPr algn="ctr" fontAlgn="base"/>
            <a:r>
              <a:rPr lang="ru-RU" b="1" dirty="0" err="1">
                <a:latin typeface="Arial" pitchFamily="34" charset="0"/>
                <a:cs typeface="Arial" pitchFamily="34" charset="0"/>
              </a:rPr>
              <a:t>Задействование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 предназначению Региональной системы оповещения населения планируется и осуществляется в соответствии 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Положением о РАСЦО,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Планом гражданской обороны и защиты населения Липецкой области и Планом действий по предупреждению и ликвидации чрезвычайных ситуаций Липецкой области.</a:t>
            </a:r>
          </a:p>
          <a:p>
            <a:pPr algn="ctr" fontAlgn="base"/>
            <a:r>
              <a:rPr lang="ru-RU" b="1" dirty="0" smtClean="0">
                <a:latin typeface="Arial" pitchFamily="34" charset="0"/>
                <a:cs typeface="Arial" pitchFamily="34" charset="0"/>
              </a:rPr>
              <a:t>Дежурная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(дежурно-диспетчерская) служба органа повседневного управления РСЧС регионального уровня, получив в системе управления ГО и РСЧС сигналы оповещения и (или) экстренную информацию, подтверждает получение и немедленно доводит их до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Губернатора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Липецкой области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ru-RU" sz="24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714356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tabLst>
                <a:tab pos="268288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Решение 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задействование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Региональной системы оповещения принимает Губернатор Липецкой области.</a:t>
            </a:r>
          </a:p>
        </p:txBody>
      </p:sp>
      <p:pic>
        <p:nvPicPr>
          <p:cNvPr id="75778" name="Picture 2" descr="https://www.lipetskmedia.ru/images/news_/112/164_big2.jpg"/>
          <p:cNvPicPr>
            <a:picLocks noChangeAspect="1" noChangeArrowheads="1"/>
          </p:cNvPicPr>
          <p:nvPr/>
        </p:nvPicPr>
        <p:blipFill>
          <a:blip r:embed="rId5"/>
          <a:srcRect l="22857" r="9524"/>
          <a:stretch>
            <a:fillRect/>
          </a:stretch>
        </p:blipFill>
        <p:spPr bwMode="auto">
          <a:xfrm>
            <a:off x="4714876" y="2000240"/>
            <a:ext cx="4201725" cy="413840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3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310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2" name="object 11"/>
          <p:cNvSpPr txBox="1">
            <a:spLocks/>
          </p:cNvSpPr>
          <p:nvPr/>
        </p:nvSpPr>
        <p:spPr>
          <a:xfrm>
            <a:off x="8610600" y="6503652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marL="19404" algn="ctr">
              <a:lnSpc>
                <a:spcPts val="1390"/>
              </a:lnSpc>
              <a:defRPr sz="1400" b="0" i="0" spc="1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fld id="{1AADCD55-9889-4088-A6F0-1630CC9EC0CF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28596" y="568404"/>
            <a:ext cx="853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latin typeface="Arial" pitchFamily="34" charset="0"/>
                <a:cs typeface="Arial" pitchFamily="34" charset="0"/>
              </a:rPr>
              <a:t>Передача сигналов оповещения и экстренной информации может осуществляться в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автоматическом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автоматизированном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либо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ручном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режимах функционирования системы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оповещения</a:t>
            </a:r>
            <a:endParaRPr lang="ru-RU" b="1" dirty="0" smtClean="0">
              <a:latin typeface="Arial" pitchFamily="34" charset="0"/>
              <a:ea typeface="Roboto Medium" pitchFamily="2" charset="0"/>
              <a:cs typeface="Arial" pitchFamily="34" charset="0"/>
            </a:endParaRPr>
          </a:p>
        </p:txBody>
      </p:sp>
      <p:grpSp>
        <p:nvGrpSpPr>
          <p:cNvPr id="2" name="组合 49"/>
          <p:cNvGrpSpPr/>
          <p:nvPr/>
        </p:nvGrpSpPr>
        <p:grpSpPr>
          <a:xfrm>
            <a:off x="285720" y="4714884"/>
            <a:ext cx="817006" cy="880674"/>
            <a:chOff x="3561433" y="2783986"/>
            <a:chExt cx="1622044" cy="1860025"/>
          </a:xfrm>
          <a:effectLst/>
        </p:grpSpPr>
        <p:sp>
          <p:nvSpPr>
            <p:cNvPr id="101" name="任意多边形 23"/>
            <p:cNvSpPr>
              <a:spLocks/>
            </p:cNvSpPr>
            <p:nvPr/>
          </p:nvSpPr>
          <p:spPr bwMode="auto">
            <a:xfrm rot="16200000">
              <a:off x="3457373" y="3172312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00B0F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组合 58"/>
            <p:cNvGrpSpPr/>
            <p:nvPr/>
          </p:nvGrpSpPr>
          <p:grpSpPr>
            <a:xfrm>
              <a:off x="3561433" y="2783986"/>
              <a:ext cx="1622044" cy="1860025"/>
              <a:chOff x="3561433" y="2783986"/>
              <a:chExt cx="1622044" cy="1860025"/>
            </a:xfrm>
          </p:grpSpPr>
          <p:sp>
            <p:nvSpPr>
              <p:cNvPr id="104" name="Freeform 5"/>
              <p:cNvSpPr>
                <a:spLocks/>
              </p:cNvSpPr>
              <p:nvPr/>
            </p:nvSpPr>
            <p:spPr bwMode="auto">
              <a:xfrm rot="16200000">
                <a:off x="3497543" y="2885613"/>
                <a:ext cx="1787561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 dirty="0">
                  <a:solidFill>
                    <a:prstClr val="black"/>
                  </a:solidFill>
                  <a:latin typeface="Roboto Black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16200000">
                <a:off x="3459804" y="2958075"/>
                <a:ext cx="1787565" cy="158430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文本框 64"/>
              <p:cNvSpPr txBox="1"/>
              <p:nvPr/>
            </p:nvSpPr>
            <p:spPr>
              <a:xfrm>
                <a:off x="3962823" y="3224430"/>
                <a:ext cx="945077" cy="110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dirty="0" smtClean="0">
                    <a:solidFill>
                      <a:srgbClr val="00B0F0"/>
                    </a:solidFill>
                    <a:latin typeface="Roboto Black" panose="02000000000000000000" pitchFamily="2" charset="0"/>
                    <a:ea typeface="LiHei Pro" panose="020B0500000000000000" pitchFamily="34" charset="-122"/>
                    <a:cs typeface="Arial" pitchFamily="34" charset="0"/>
                  </a:rPr>
                  <a:t>2</a:t>
                </a:r>
                <a:endParaRPr lang="zh-CN" altLang="en-US" sz="2800" dirty="0">
                  <a:solidFill>
                    <a:srgbClr val="00B0F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  <p:sp>
            <p:nvSpPr>
              <p:cNvPr id="106" name="椭圆 8"/>
              <p:cNvSpPr/>
              <p:nvPr/>
            </p:nvSpPr>
            <p:spPr>
              <a:xfrm rot="20000116">
                <a:off x="3692606" y="2870683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1" name="文本框 129"/>
          <p:cNvSpPr txBox="1"/>
          <p:nvPr/>
        </p:nvSpPr>
        <p:spPr>
          <a:xfrm>
            <a:off x="193464" y="6235496"/>
            <a:ext cx="3980537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Roboto" pitchFamily="2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4" name="组合 50"/>
          <p:cNvGrpSpPr/>
          <p:nvPr/>
        </p:nvGrpSpPr>
        <p:grpSpPr>
          <a:xfrm>
            <a:off x="285720" y="2357430"/>
            <a:ext cx="848542" cy="869521"/>
            <a:chOff x="4432355" y="1356318"/>
            <a:chExt cx="1587748" cy="1799559"/>
          </a:xfrm>
          <a:effectLst/>
        </p:grpSpPr>
        <p:sp>
          <p:nvSpPr>
            <p:cNvPr id="50" name="任意多边形 24"/>
            <p:cNvSpPr>
              <a:spLocks/>
            </p:cNvSpPr>
            <p:nvPr/>
          </p:nvSpPr>
          <p:spPr bwMode="auto">
            <a:xfrm rot="16200000">
              <a:off x="4313824" y="1695911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组合 59"/>
            <p:cNvGrpSpPr/>
            <p:nvPr/>
          </p:nvGrpSpPr>
          <p:grpSpPr>
            <a:xfrm>
              <a:off x="4432355" y="1356318"/>
              <a:ext cx="1587748" cy="1799559"/>
              <a:chOff x="4432355" y="1356318"/>
              <a:chExt cx="1587748" cy="1799559"/>
            </a:xfrm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16200000">
                <a:off x="4330726" y="1457947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椭圆 9"/>
              <p:cNvSpPr/>
              <p:nvPr/>
            </p:nvSpPr>
            <p:spPr>
              <a:xfrm rot="20000116">
                <a:off x="4550973" y="1402691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16200000">
                <a:off x="4334167" y="1469942"/>
                <a:ext cx="1787565" cy="158430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文本框 63"/>
              <p:cNvSpPr txBox="1"/>
              <p:nvPr/>
            </p:nvSpPr>
            <p:spPr>
              <a:xfrm>
                <a:off x="4739473" y="1836754"/>
                <a:ext cx="945077" cy="108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FFC00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 pitchFamily="34" charset="0"/>
                  </a:rPr>
                  <a:t>1</a:t>
                </a:r>
                <a:endParaRPr lang="zh-CN" altLang="en-US" sz="2800" dirty="0">
                  <a:solidFill>
                    <a:srgbClr val="FFC00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</p:grpSp>
      </p:grpSp>
      <p:grpSp>
        <p:nvGrpSpPr>
          <p:cNvPr id="6" name="组合 38"/>
          <p:cNvGrpSpPr/>
          <p:nvPr/>
        </p:nvGrpSpPr>
        <p:grpSpPr>
          <a:xfrm>
            <a:off x="1357290" y="1643050"/>
            <a:ext cx="7976792" cy="2637512"/>
            <a:chOff x="1364987" y="-305650"/>
            <a:chExt cx="2697062" cy="2638125"/>
          </a:xfrm>
        </p:grpSpPr>
        <p:sp>
          <p:nvSpPr>
            <p:cNvPr id="74" name="文本框 70"/>
            <p:cNvSpPr txBox="1"/>
            <p:nvPr/>
          </p:nvSpPr>
          <p:spPr>
            <a:xfrm>
              <a:off x="1364987" y="-305650"/>
              <a:ext cx="2628007" cy="261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ru-RU" b="1" dirty="0"/>
                <a:t>В </a:t>
              </a:r>
              <a:r>
                <a:rPr lang="ru-RU" b="1" dirty="0">
                  <a:solidFill>
                    <a:srgbClr val="C00000"/>
                  </a:solidFill>
                </a:rPr>
                <a:t>автоматическом режиме функционирования </a:t>
              </a:r>
              <a:r>
                <a:rPr lang="ru-RU" b="1" dirty="0"/>
                <a:t>Региональная система оповещения включается (запускается) по заранее установленным программам при получении управляющих сигналов (команд) от систем оповещения населения вышестоящего уровня или непосредственно от систем мониторинга опасных природных явлений и техногенных процессов без участия соответствующих дежурных (дежурно-диспетчерских) служб, ответственных за включение (запуск) систем оповещения </a:t>
              </a:r>
              <a:r>
                <a:rPr lang="ru-RU" b="1" dirty="0" smtClean="0"/>
                <a:t>населения</a:t>
              </a:r>
              <a:endPara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Black" pitchFamily="2" charset="0"/>
                <a:ea typeface="Roboto Black" pitchFamily="2" charset="0"/>
              </a:endParaRPr>
            </a:p>
          </p:txBody>
        </p:sp>
        <p:sp>
          <p:nvSpPr>
            <p:cNvPr id="76" name="文本框 113"/>
            <p:cNvSpPr txBox="1"/>
            <p:nvPr/>
          </p:nvSpPr>
          <p:spPr>
            <a:xfrm>
              <a:off x="1490406" y="2024626"/>
              <a:ext cx="2571643" cy="30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40"/>
          <p:cNvGrpSpPr/>
          <p:nvPr/>
        </p:nvGrpSpPr>
        <p:grpSpPr>
          <a:xfrm>
            <a:off x="1394037" y="4357694"/>
            <a:ext cx="7749963" cy="1477328"/>
            <a:chOff x="407750" y="3226862"/>
            <a:chExt cx="3187518" cy="1075987"/>
          </a:xfrm>
        </p:grpSpPr>
        <p:sp>
          <p:nvSpPr>
            <p:cNvPr id="108" name="文本框 76"/>
            <p:cNvSpPr txBox="1"/>
            <p:nvPr/>
          </p:nvSpPr>
          <p:spPr>
            <a:xfrm>
              <a:off x="407750" y="3226862"/>
              <a:ext cx="3187518" cy="1075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автоматизированном режиме функционирования </a:t>
              </a:r>
              <a:r>
                <a:rPr lang="ru-RU" sz="1800" b="1" dirty="0" smtClean="0">
                  <a:latin typeface="Arial" pitchFamily="34" charset="0"/>
                  <a:cs typeface="Arial" pitchFamily="34" charset="0"/>
                </a:rPr>
                <a:t>включение (запуск) Региональной системы оповещения осуществляется органом повседневного управления РСЧС регионального уровня с автоматизированных рабочих мест при поступлении команды от Губернатора Липецкой области, установленного сигнала</a:t>
              </a:r>
              <a:endParaRPr lang="ru-RU" sz="1800" b="1" dirty="0">
                <a:solidFill>
                  <a:schemeClr val="tx1"/>
                </a:solidFill>
                <a:latin typeface="Arial" pitchFamily="34" charset="0"/>
                <a:ea typeface="Roboto Black" pitchFamily="2" charset="0"/>
                <a:cs typeface="Arial" pitchFamily="34" charset="0"/>
              </a:endParaRPr>
            </a:p>
          </p:txBody>
        </p:sp>
        <p:sp>
          <p:nvSpPr>
            <p:cNvPr id="109" name="文本框 113"/>
            <p:cNvSpPr txBox="1"/>
            <p:nvPr/>
          </p:nvSpPr>
          <p:spPr>
            <a:xfrm>
              <a:off x="863608" y="3551055"/>
              <a:ext cx="2323116" cy="26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kern="0"/>
              </a:defPPr>
              <a:lvl1pPr algn="r">
                <a:defRPr>
                  <a:latin typeface="Roboto" pitchFamily="2" charset="0"/>
                  <a:ea typeface="Roboto" pitchFamily="2" charset="0"/>
                </a:defRPr>
              </a:lvl1pPr>
            </a:lstStyle>
            <a:p>
              <a:pPr algn="l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</a:endParaRPr>
            </a:p>
          </p:txBody>
        </p:sp>
      </p:grpSp>
      <p:sp>
        <p:nvSpPr>
          <p:cNvPr id="132" name="文本框 113"/>
          <p:cNvSpPr txBox="1"/>
          <p:nvPr/>
        </p:nvSpPr>
        <p:spPr>
          <a:xfrm>
            <a:off x="2550310" y="6005643"/>
            <a:ext cx="563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r">
              <a:defRPr>
                <a:latin typeface="Roboto" pitchFamily="2" charset="0"/>
                <a:ea typeface="Roboto" pitchFamily="2" charset="0"/>
              </a:defRPr>
            </a:lvl1pPr>
          </a:lstStyle>
          <a:p>
            <a:pPr algn="l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Roboto Medium" pitchFamily="2" charset="0"/>
            </a:endParaRPr>
          </a:p>
        </p:txBody>
      </p:sp>
      <p:sp>
        <p:nvSpPr>
          <p:cNvPr id="49" name="object 8"/>
          <p:cNvSpPr txBox="1">
            <a:spLocks/>
          </p:cNvSpPr>
          <p:nvPr/>
        </p:nvSpPr>
        <p:spPr>
          <a:xfrm>
            <a:off x="214282" y="0"/>
            <a:ext cx="9060180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</a:t>
            </a: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Вопрос 2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0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653 0.14005 C 0.87378 0.09143 0.82569 -0.00139 0.72882 -0.00579 C 0.63177 -0.00995 0.37517 0.11805 0.28003 0.11458 C 0.18507 0.11111 0.02135 0.06944 2.5E-6 -0.00185 " pathEditMode="relative" rAng="0" ptsTypes="AAAA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26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2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823 0.19259 C 0.89376 0.12639 0.8448 2.96296E-6 0.74566 -0.00556 C 0.64619 -0.01135 0.38386 0.16273 0.28646 0.15787 C 0.18941 0.15324 0.02188 0.09652 5E-6 -0.00047 " pathEditMode="relative" rAng="0" ptsTypes="AAAA">
                                      <p:cBhvr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20" y="-99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3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310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2" name="object 11"/>
          <p:cNvSpPr txBox="1">
            <a:spLocks/>
          </p:cNvSpPr>
          <p:nvPr/>
        </p:nvSpPr>
        <p:spPr>
          <a:xfrm>
            <a:off x="8610600" y="6503652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marL="19404" algn="ctr">
              <a:lnSpc>
                <a:spcPts val="1390"/>
              </a:lnSpc>
              <a:defRPr sz="1400" b="0" i="0" spc="1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fld id="{1AADCD55-9889-4088-A6F0-1630CC9EC0CF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11" name="文本框 129"/>
          <p:cNvSpPr txBox="1"/>
          <p:nvPr/>
        </p:nvSpPr>
        <p:spPr>
          <a:xfrm>
            <a:off x="193464" y="6235496"/>
            <a:ext cx="3980537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Roboto" pitchFamily="2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4" name="组合 50"/>
          <p:cNvGrpSpPr/>
          <p:nvPr/>
        </p:nvGrpSpPr>
        <p:grpSpPr>
          <a:xfrm>
            <a:off x="285720" y="714356"/>
            <a:ext cx="848542" cy="869521"/>
            <a:chOff x="4432355" y="1356318"/>
            <a:chExt cx="1587748" cy="1799559"/>
          </a:xfrm>
          <a:effectLst/>
        </p:grpSpPr>
        <p:sp>
          <p:nvSpPr>
            <p:cNvPr id="50" name="任意多边形 24"/>
            <p:cNvSpPr>
              <a:spLocks/>
            </p:cNvSpPr>
            <p:nvPr/>
          </p:nvSpPr>
          <p:spPr bwMode="auto">
            <a:xfrm rot="16200000">
              <a:off x="4313824" y="1695911"/>
              <a:ext cx="1427392" cy="902174"/>
            </a:xfrm>
            <a:custGeom>
              <a:avLst/>
              <a:gdLst>
                <a:gd name="connsiteX0" fmla="*/ 1560958 w 1560958"/>
                <a:gd name="connsiteY0" fmla="*/ 852069 h 986593"/>
                <a:gd name="connsiteX1" fmla="*/ 1483291 w 1560958"/>
                <a:gd name="connsiteY1" fmla="*/ 986593 h 986593"/>
                <a:gd name="connsiteX2" fmla="*/ 1470592 w 1560958"/>
                <a:gd name="connsiteY2" fmla="*/ 964597 h 986593"/>
                <a:gd name="connsiteX3" fmla="*/ 1469220 w 1560958"/>
                <a:gd name="connsiteY3" fmla="*/ 960185 h 986593"/>
                <a:gd name="connsiteX4" fmla="*/ 1049766 w 1560958"/>
                <a:gd name="connsiteY4" fmla="*/ 233242 h 986593"/>
                <a:gd name="connsiteX5" fmla="*/ 887977 w 1560958"/>
                <a:gd name="connsiteY5" fmla="*/ 140313 h 986593"/>
                <a:gd name="connsiteX6" fmla="*/ 843738 w 1560958"/>
                <a:gd name="connsiteY6" fmla="*/ 140313 h 986593"/>
                <a:gd name="connsiteX7" fmla="*/ 834966 w 1560958"/>
                <a:gd name="connsiteY7" fmla="*/ 140313 h 986593"/>
                <a:gd name="connsiteX8" fmla="*/ 834966 w 1560958"/>
                <a:gd name="connsiteY8" fmla="*/ 139101 h 986593"/>
                <a:gd name="connsiteX9" fmla="*/ 0 w 1560958"/>
                <a:gd name="connsiteY9" fmla="*/ 139101 h 986593"/>
                <a:gd name="connsiteX10" fmla="*/ 73870 w 1560958"/>
                <a:gd name="connsiteY10" fmla="*/ 11155 h 986593"/>
                <a:gd name="connsiteX11" fmla="*/ 82583 w 1560958"/>
                <a:gd name="connsiteY11" fmla="*/ 7354 h 986593"/>
                <a:gd name="connsiteX12" fmla="*/ 128297 w 1560958"/>
                <a:gd name="connsiteY12" fmla="*/ 0 h 986593"/>
                <a:gd name="connsiteX13" fmla="*/ 967205 w 1560958"/>
                <a:gd name="connsiteY13" fmla="*/ 0 h 986593"/>
                <a:gd name="connsiteX14" fmla="*/ 1128994 w 1560958"/>
                <a:gd name="connsiteY14" fmla="*/ 92930 h 986593"/>
                <a:gd name="connsiteX15" fmla="*/ 1548448 w 1560958"/>
                <a:gd name="connsiteY15" fmla="*/ 819873 h 98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958" h="986593">
                  <a:moveTo>
                    <a:pt x="1560958" y="852069"/>
                  </a:moveTo>
                  <a:lnTo>
                    <a:pt x="1483291" y="986593"/>
                  </a:lnTo>
                  <a:lnTo>
                    <a:pt x="1470592" y="964597"/>
                  </a:lnTo>
                  <a:lnTo>
                    <a:pt x="1469220" y="960185"/>
                  </a:lnTo>
                  <a:cubicBezTo>
                    <a:pt x="1469220" y="960185"/>
                    <a:pt x="1469220" y="960185"/>
                    <a:pt x="1049766" y="233242"/>
                  </a:cubicBezTo>
                  <a:cubicBezTo>
                    <a:pt x="1019805" y="182281"/>
                    <a:pt x="947899" y="140313"/>
                    <a:pt x="887977" y="140313"/>
                  </a:cubicBezTo>
                  <a:cubicBezTo>
                    <a:pt x="887977" y="140313"/>
                    <a:pt x="887977" y="140313"/>
                    <a:pt x="843738" y="140313"/>
                  </a:cubicBezTo>
                  <a:lnTo>
                    <a:pt x="834966" y="140313"/>
                  </a:lnTo>
                  <a:lnTo>
                    <a:pt x="834966" y="139101"/>
                  </a:lnTo>
                  <a:lnTo>
                    <a:pt x="0" y="139101"/>
                  </a:lnTo>
                  <a:lnTo>
                    <a:pt x="73870" y="11155"/>
                  </a:lnTo>
                  <a:lnTo>
                    <a:pt x="82583" y="7354"/>
                  </a:lnTo>
                  <a:cubicBezTo>
                    <a:pt x="98150" y="2623"/>
                    <a:pt x="113692" y="0"/>
                    <a:pt x="128297" y="0"/>
                  </a:cubicBezTo>
                  <a:cubicBezTo>
                    <a:pt x="967205" y="0"/>
                    <a:pt x="967205" y="0"/>
                    <a:pt x="967205" y="0"/>
                  </a:cubicBezTo>
                  <a:cubicBezTo>
                    <a:pt x="1027127" y="0"/>
                    <a:pt x="1099033" y="41968"/>
                    <a:pt x="1128994" y="92930"/>
                  </a:cubicBezTo>
                  <a:cubicBezTo>
                    <a:pt x="1548448" y="819873"/>
                    <a:pt x="1548448" y="819873"/>
                    <a:pt x="1548448" y="819873"/>
                  </a:cubicBez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FFB8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组合 59"/>
            <p:cNvGrpSpPr/>
            <p:nvPr/>
          </p:nvGrpSpPr>
          <p:grpSpPr>
            <a:xfrm>
              <a:off x="4432355" y="1356318"/>
              <a:ext cx="1587748" cy="1799559"/>
              <a:chOff x="4432355" y="1356318"/>
              <a:chExt cx="1587748" cy="1799559"/>
            </a:xfrm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16200000">
                <a:off x="4330726" y="1457947"/>
                <a:ext cx="1787565" cy="158430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gradFill flip="none" rotWithShape="1">
                  <a:gsLst>
                    <a:gs pos="80000">
                      <a:schemeClr val="bg1">
                        <a:lumMod val="95000"/>
                      </a:schemeClr>
                    </a:gs>
                    <a:gs pos="60000">
                      <a:schemeClr val="bg1">
                        <a:lumMod val="65000"/>
                      </a:schemeClr>
                    </a:gs>
                    <a:gs pos="40000">
                      <a:schemeClr val="bg1">
                        <a:lumMod val="95000"/>
                      </a:schemeClr>
                    </a:gs>
                    <a:gs pos="2000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8100000" scaled="0"/>
                  <a:tileRect/>
                </a:gradFill>
              </a:ln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椭圆 9"/>
              <p:cNvSpPr/>
              <p:nvPr/>
            </p:nvSpPr>
            <p:spPr>
              <a:xfrm rot="20000116">
                <a:off x="4550973" y="1402691"/>
                <a:ext cx="539066" cy="31148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35000">
                    <a:srgbClr val="FFFFFF">
                      <a:alpha val="30000"/>
                    </a:srgbClr>
                  </a:gs>
                  <a:gs pos="72000">
                    <a:srgbClr val="FFFFFF">
                      <a:alpha val="2000"/>
                    </a:srgbClr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16200000">
                <a:off x="4334167" y="1469942"/>
                <a:ext cx="1787565" cy="158430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alpha val="13000"/>
                </a:schemeClr>
              </a:solidFill>
              <a:ln w="25400"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文本框 63"/>
              <p:cNvSpPr txBox="1"/>
              <p:nvPr/>
            </p:nvSpPr>
            <p:spPr>
              <a:xfrm>
                <a:off x="4739473" y="1836754"/>
                <a:ext cx="945077" cy="108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dirty="0">
                    <a:solidFill>
                      <a:srgbClr val="FFC00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 pitchFamily="34" charset="0"/>
                  </a:rPr>
                  <a:t>3</a:t>
                </a:r>
                <a:endParaRPr lang="zh-CN" altLang="en-US" sz="2800" dirty="0">
                  <a:solidFill>
                    <a:srgbClr val="FFC000"/>
                  </a:solidFill>
                  <a:latin typeface="Roboto Black" panose="02000000000000000000" pitchFamily="2" charset="0"/>
                  <a:ea typeface="LiHei Pro" panose="020B0500000000000000" pitchFamily="34" charset="-122"/>
                  <a:cs typeface="Arial" pitchFamily="34" charset="0"/>
                </a:endParaRPr>
              </a:p>
            </p:txBody>
          </p:sp>
        </p:grpSp>
      </p:grpSp>
      <p:grpSp>
        <p:nvGrpSpPr>
          <p:cNvPr id="6" name="组合 38"/>
          <p:cNvGrpSpPr/>
          <p:nvPr/>
        </p:nvGrpSpPr>
        <p:grpSpPr>
          <a:xfrm>
            <a:off x="1371445" y="500042"/>
            <a:ext cx="7962637" cy="4832092"/>
            <a:chOff x="1369773" y="-1448924"/>
            <a:chExt cx="2692276" cy="4833216"/>
          </a:xfrm>
        </p:grpSpPr>
        <p:sp>
          <p:nvSpPr>
            <p:cNvPr id="74" name="文本框 70"/>
            <p:cNvSpPr txBox="1"/>
            <p:nvPr/>
          </p:nvSpPr>
          <p:spPr>
            <a:xfrm>
              <a:off x="1369773" y="-1448924"/>
              <a:ext cx="2628007" cy="483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ru-RU" b="1" dirty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ручном режиме функционирования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fontAlgn="base"/>
              <a:r>
                <a:rPr lang="ru-RU" b="1" dirty="0">
                  <a:latin typeface="Arial" pitchFamily="34" charset="0"/>
                  <a:cs typeface="Arial" pitchFamily="34" charset="0"/>
                </a:rPr>
                <a:t>- 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орган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повседневного управления РСЧС регионального уровня оповещает уполномоченные дежурные (дежурно-диспетчерские) службы органов повседневного управления РСЧС муниципального и объектового уровней о необходимости проведения оповещения в ручном режиме, а также направляет заявки операторам связи и (или) редакциям средств массовой информации на передачу сигналов оповещения и экстренной информации в соответствии с законодательством Российской Федерации;</a:t>
              </a:r>
            </a:p>
            <a:p>
              <a:pPr fontAlgn="base"/>
              <a:r>
                <a:rPr lang="ru-RU" b="1" dirty="0"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 уполномоченные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дежурные (дежурно-диспетчерские) службы органов повседневного управления РСЧС муниципального и объектового уровней осуществляют включение (запуск) оконечных средств оповещения непосредственно с мест их установки;</a:t>
              </a:r>
            </a:p>
            <a:p>
              <a:pPr fontAlgn="base"/>
              <a:r>
                <a:rPr lang="ru-RU" b="1" dirty="0">
                  <a:latin typeface="Arial" pitchFamily="34" charset="0"/>
                  <a:cs typeface="Arial" pitchFamily="34" charset="0"/>
                </a:rPr>
                <a:t>-  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задействуются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громкоговорящие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средства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на подвижных объектах, мобильные и носимые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средства.</a:t>
              </a:r>
              <a:endPara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Black" pitchFamily="2" charset="0"/>
                <a:cs typeface="Arial" pitchFamily="34" charset="0"/>
              </a:endParaRPr>
            </a:p>
          </p:txBody>
        </p:sp>
        <p:sp>
          <p:nvSpPr>
            <p:cNvPr id="76" name="文本框 113"/>
            <p:cNvSpPr txBox="1"/>
            <p:nvPr/>
          </p:nvSpPr>
          <p:spPr>
            <a:xfrm>
              <a:off x="1490406" y="2024626"/>
              <a:ext cx="2571643" cy="30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49" name="object 8"/>
          <p:cNvSpPr txBox="1">
            <a:spLocks/>
          </p:cNvSpPr>
          <p:nvPr/>
        </p:nvSpPr>
        <p:spPr>
          <a:xfrm>
            <a:off x="214282" y="0"/>
            <a:ext cx="9060180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</a:t>
            </a: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Вопрос 2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pic>
        <p:nvPicPr>
          <p:cNvPr id="2050" name="Picture 2" descr="https://www.kmscity.ru/assets/gallery/2018/04/16/2.jpg"/>
          <p:cNvPicPr>
            <a:picLocks noChangeAspect="1" noChangeArrowheads="1"/>
          </p:cNvPicPr>
          <p:nvPr/>
        </p:nvPicPr>
        <p:blipFill>
          <a:blip r:embed="rId4" cstate="print"/>
          <a:srcRect l="1684" t="23885" b="21832"/>
          <a:stretch>
            <a:fillRect/>
          </a:stretch>
        </p:blipFill>
        <p:spPr bwMode="auto">
          <a:xfrm>
            <a:off x="2428860" y="5286388"/>
            <a:ext cx="4242268" cy="157161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0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653 0.14005 C 0.87378 0.09143 0.82569 -0.00139 0.72882 -0.00579 C 0.63177 -0.00995 0.37517 0.11805 0.28003 0.11458 C 0.18507 0.11111 0.02135 0.06944 2.5E-6 -0.00185 " pathEditMode="relative" rAng="0" ptsTypes="AAAA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26" y="-731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28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2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Приоритетный (основной) режим функционирования Региональной системы оповещения - автоматизированный.</a:t>
            </a:r>
            <a:endParaRPr lang="ru-RU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Типовые аудио- и аудиовизуальные, а также текстовые и графические сообщения населению о фактических и прогнозируемых чрезвычайных ситуациях на территории Липецкой области готовятся заблаговременно и передаются в ЦУКС ГУ МЧС России по Липецкой области.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Сигналы оповещения и экстренная информация передаются непосредственно с рабочего места дежурного органа повседневного управления РСЧС регионального уровня.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Передача сигналов оповещения и экстренной информации населению осуществляется подачей сигнала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"ВНИМАНИЕ ВСЕМ!"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путем включения сетей электрических, электронных сирен и мощных акустических систем длительностью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D03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3 минут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последующей передачей по сетям связи, в том числе сетям связи телерадиовещания, через радиовещательные и телевизионные передающие станции операторов связи и организаций телерадиовещания с перерывом вещательных программ аудио- и (или) аудиовизуальных сообщений длительностью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D03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более 5 минут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(для сетей связи подвижной радиотелефонной связи - сообщений объемом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D037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более 134 символов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русского алфавита, включая цифры, пробелы и знаки препинания).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44" y="372805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68104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88DF0827-A237-45BB-97E4-BDA369BD2D0E}"/>
              </a:ext>
            </a:extLst>
          </p:cNvPr>
          <p:cNvSpPr txBox="1"/>
          <p:nvPr/>
        </p:nvSpPr>
        <p:spPr>
          <a:xfrm>
            <a:off x="5246704" y="381000"/>
            <a:ext cx="86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7D037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01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7D037D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804F16E-067E-43D4-A0BD-2F020B453EC6}"/>
              </a:ext>
            </a:extLst>
          </p:cNvPr>
          <p:cNvSpPr txBox="1"/>
          <p:nvPr/>
        </p:nvSpPr>
        <p:spPr>
          <a:xfrm>
            <a:off x="2966805" y="1054078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CD651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02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CD6518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8DF6DB8-59BF-4A8D-861D-3744D05AD19E}"/>
              </a:ext>
            </a:extLst>
          </p:cNvPr>
          <p:cNvSpPr txBox="1"/>
          <p:nvPr/>
        </p:nvSpPr>
        <p:spPr>
          <a:xfrm>
            <a:off x="5199573" y="1777835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0064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03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006400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975B310-3D32-4380-BC59-8FAB524DB7DC}"/>
              </a:ext>
            </a:extLst>
          </p:cNvPr>
          <p:cNvSpPr txBox="1"/>
          <p:nvPr/>
        </p:nvSpPr>
        <p:spPr>
          <a:xfrm>
            <a:off x="2956350" y="2406429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7D037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04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7D037D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233D38B-3C29-4A92-8727-68F6D16DF49E}"/>
              </a:ext>
            </a:extLst>
          </p:cNvPr>
          <p:cNvSpPr txBox="1"/>
          <p:nvPr/>
        </p:nvSpPr>
        <p:spPr>
          <a:xfrm>
            <a:off x="5199572" y="3124200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n w="12700">
                  <a:solidFill>
                    <a:schemeClr val="bg1"/>
                  </a:solidFill>
                </a:ln>
                <a:solidFill>
                  <a:srgbClr val="CD651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05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CD6518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EB1864E-B116-4B8E-84E4-E8C377891D59}"/>
              </a:ext>
            </a:extLst>
          </p:cNvPr>
          <p:cNvSpPr txBox="1"/>
          <p:nvPr/>
        </p:nvSpPr>
        <p:spPr>
          <a:xfrm>
            <a:off x="0" y="714356"/>
            <a:ext cx="3136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pPr fontAlgn="base"/>
            <a:r>
              <a:rPr lang="ru-RU" sz="2000" dirty="0" smtClean="0"/>
              <a:t>сети проводного радиовещания</a:t>
            </a:r>
          </a:p>
          <a:p>
            <a:pPr fontAlgn="base"/>
            <a:r>
              <a:rPr lang="ru-RU" sz="2000" dirty="0" smtClean="0"/>
              <a:t>и  уличной радиофикации</a:t>
            </a:r>
            <a:endParaRPr lang="en-US" altLang="ko-KR" sz="2000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FFB77D0-A84F-4685-9EAC-4273793A4C21}"/>
              </a:ext>
            </a:extLst>
          </p:cNvPr>
          <p:cNvSpPr txBox="1"/>
          <p:nvPr/>
        </p:nvSpPr>
        <p:spPr>
          <a:xfrm>
            <a:off x="142844" y="2357430"/>
            <a:ext cx="3001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r">
              <a:defRPr sz="20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ru-RU" dirty="0" smtClean="0"/>
              <a:t>сети подвижной радиотелефонной связи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C56B2AC-C07D-42B8-818C-468453EBCB3C}"/>
              </a:ext>
            </a:extLst>
          </p:cNvPr>
          <p:cNvSpPr txBox="1"/>
          <p:nvPr/>
        </p:nvSpPr>
        <p:spPr>
          <a:xfrm>
            <a:off x="5900064" y="357166"/>
            <a:ext cx="3227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l">
              <a:defRPr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ru-RU" sz="2000" dirty="0" smtClean="0"/>
              <a:t>сети электрических, электронных сирен и  акустических систем </a:t>
            </a:r>
            <a:endParaRPr lang="en-US" altLang="ko-KR" sz="2000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6B86653-A6B3-4719-A8BE-00D5441EC8B7}"/>
              </a:ext>
            </a:extLst>
          </p:cNvPr>
          <p:cNvSpPr txBox="1"/>
          <p:nvPr/>
        </p:nvSpPr>
        <p:spPr>
          <a:xfrm>
            <a:off x="5982742" y="1643050"/>
            <a:ext cx="3161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l">
              <a:defRPr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pPr fontAlgn="base"/>
            <a:r>
              <a:rPr lang="ru-RU" sz="2000" dirty="0" smtClean="0"/>
              <a:t>сети кабельного и эфирного телерадиовещания </a:t>
            </a:r>
            <a:endParaRPr lang="en-US" altLang="ko-KR" sz="2000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594DA700-3768-4AAA-B118-E5195E7C530E}"/>
              </a:ext>
            </a:extLst>
          </p:cNvPr>
          <p:cNvSpPr txBox="1"/>
          <p:nvPr/>
        </p:nvSpPr>
        <p:spPr>
          <a:xfrm>
            <a:off x="6006973" y="2928934"/>
            <a:ext cx="3137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l">
              <a:defRPr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ru-RU" sz="2000" dirty="0" smtClean="0"/>
              <a:t>сети местной телефонной связи, в том числе таксофоны</a:t>
            </a:r>
            <a:endParaRPr lang="en-US" altLang="ko-KR" sz="2000" dirty="0"/>
          </a:p>
        </p:txBody>
      </p:sp>
      <p:sp>
        <p:nvSpPr>
          <p:cNvPr id="66" name="Oval 21">
            <a:extLst>
              <a:ext uri="{FF2B5EF4-FFF2-40B4-BE49-F238E27FC236}">
                <a16:creationId xmlns="" xmlns:a16="http://schemas.microsoft.com/office/drawing/2014/main" id="{B2308ED7-351D-4643-AC0F-F63878F0D4B6}"/>
              </a:ext>
            </a:extLst>
          </p:cNvPr>
          <p:cNvSpPr/>
          <p:nvPr/>
        </p:nvSpPr>
        <p:spPr>
          <a:xfrm>
            <a:off x="4076596" y="885279"/>
            <a:ext cx="954559" cy="103963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rgbClr val="E16F1A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="" xmlns:a16="http://schemas.microsoft.com/office/drawing/2014/main" id="{E719372C-89F2-47DF-9F8E-53BC47ECE60A}"/>
              </a:ext>
            </a:extLst>
          </p:cNvPr>
          <p:cNvSpPr/>
          <p:nvPr/>
        </p:nvSpPr>
        <p:spPr>
          <a:xfrm rot="16200000" flipH="1">
            <a:off x="4414816" y="77249"/>
            <a:ext cx="618808" cy="1286218"/>
          </a:xfrm>
          <a:custGeom>
            <a:avLst/>
            <a:gdLst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427338 w 1449013"/>
              <a:gd name="connsiteY16" fmla="*/ 719630 h 1952472"/>
              <a:gd name="connsiteX17" fmla="*/ 141381 w 1449013"/>
              <a:gd name="connsiteY17" fmla="*/ 433666 h 1952472"/>
              <a:gd name="connsiteX18" fmla="*/ 0 w 1449013"/>
              <a:gd name="connsiteY18" fmla="*/ 471352 h 1952472"/>
              <a:gd name="connsiteX19" fmla="*/ 0 w 1449013"/>
              <a:gd name="connsiteY19" fmla="*/ 0 h 1952472"/>
              <a:gd name="connsiteX20" fmla="*/ 1449013 w 1449013"/>
              <a:gd name="connsiteY20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141381 w 1449013"/>
              <a:gd name="connsiteY16" fmla="*/ 433666 h 1952472"/>
              <a:gd name="connsiteX17" fmla="*/ 0 w 1449013"/>
              <a:gd name="connsiteY17" fmla="*/ 471352 h 1952472"/>
              <a:gd name="connsiteX18" fmla="*/ 0 w 1449013"/>
              <a:gd name="connsiteY18" fmla="*/ 0 h 1952472"/>
              <a:gd name="connsiteX19" fmla="*/ 1449013 w 1449013"/>
              <a:gd name="connsiteY19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0 w 1449013"/>
              <a:gd name="connsiteY16" fmla="*/ 471352 h 1952472"/>
              <a:gd name="connsiteX17" fmla="*/ 0 w 1449013"/>
              <a:gd name="connsiteY17" fmla="*/ 0 h 1952472"/>
              <a:gd name="connsiteX18" fmla="*/ 1449013 w 1449013"/>
              <a:gd name="connsiteY18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967906 h 1952472"/>
              <a:gd name="connsiteX16" fmla="*/ 0 w 1449013"/>
              <a:gd name="connsiteY16" fmla="*/ 0 h 1952472"/>
              <a:gd name="connsiteX17" fmla="*/ 1449013 w 1449013"/>
              <a:gd name="connsiteY17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317741 w 1449013"/>
              <a:gd name="connsiteY4" fmla="*/ 1005593 h 1952472"/>
              <a:gd name="connsiteX5" fmla="*/ 1449013 w 1449013"/>
              <a:gd name="connsiteY5" fmla="*/ 972519 h 1952472"/>
              <a:gd name="connsiteX6" fmla="*/ 1449013 w 1449013"/>
              <a:gd name="connsiteY6" fmla="*/ 1444072 h 1952472"/>
              <a:gd name="connsiteX7" fmla="*/ 857954 w 1449013"/>
              <a:gd name="connsiteY7" fmla="*/ 1444072 h 1952472"/>
              <a:gd name="connsiteX8" fmla="*/ 857954 w 1449013"/>
              <a:gd name="connsiteY8" fmla="*/ 1542845 h 1952472"/>
              <a:gd name="connsiteX9" fmla="*/ 953273 w 1449013"/>
              <a:gd name="connsiteY9" fmla="*/ 1723701 h 1952472"/>
              <a:gd name="connsiteX10" fmla="*/ 724507 w 1449013"/>
              <a:gd name="connsiteY10" fmla="*/ 1952472 h 1952472"/>
              <a:gd name="connsiteX11" fmla="*/ 495741 w 1449013"/>
              <a:gd name="connsiteY11" fmla="*/ 1723701 h 1952472"/>
              <a:gd name="connsiteX12" fmla="*/ 591060 w 1449013"/>
              <a:gd name="connsiteY12" fmla="*/ 1542845 h 1952472"/>
              <a:gd name="connsiteX13" fmla="*/ 591060 w 1449013"/>
              <a:gd name="connsiteY13" fmla="*/ 1444072 h 1952472"/>
              <a:gd name="connsiteX14" fmla="*/ 0 w 1449013"/>
              <a:gd name="connsiteY14" fmla="*/ 1444072 h 1952472"/>
              <a:gd name="connsiteX15" fmla="*/ 0 w 1449013"/>
              <a:gd name="connsiteY15" fmla="*/ 0 h 1952472"/>
              <a:gd name="connsiteX16" fmla="*/ 1449013 w 1449013"/>
              <a:gd name="connsiteY16" fmla="*/ 0 h 195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9013" h="1952472">
                <a:moveTo>
                  <a:pt x="1449013" y="0"/>
                </a:moveTo>
                <a:lnTo>
                  <a:pt x="1449013" y="466741"/>
                </a:lnTo>
                <a:cubicBezTo>
                  <a:pt x="1410107" y="445266"/>
                  <a:pt x="1365278" y="433666"/>
                  <a:pt x="1317741" y="433666"/>
                </a:cubicBezTo>
                <a:cubicBezTo>
                  <a:pt x="1159811" y="433666"/>
                  <a:pt x="1031784" y="561696"/>
                  <a:pt x="1031784" y="719630"/>
                </a:cubicBezTo>
                <a:cubicBezTo>
                  <a:pt x="1031784" y="877563"/>
                  <a:pt x="1159811" y="1005593"/>
                  <a:pt x="1317741" y="1005593"/>
                </a:cubicBezTo>
                <a:cubicBezTo>
                  <a:pt x="1365278" y="1005593"/>
                  <a:pt x="1410107" y="993993"/>
                  <a:pt x="1449013" y="972519"/>
                </a:cubicBezTo>
                <a:lnTo>
                  <a:pt x="1449013" y="1444072"/>
                </a:lnTo>
                <a:lnTo>
                  <a:pt x="857954" y="1444072"/>
                </a:lnTo>
                <a:lnTo>
                  <a:pt x="857954" y="1542845"/>
                </a:lnTo>
                <a:cubicBezTo>
                  <a:pt x="916718" y="1581276"/>
                  <a:pt x="953273" y="1648220"/>
                  <a:pt x="953273" y="1723701"/>
                </a:cubicBezTo>
                <a:cubicBezTo>
                  <a:pt x="953273" y="1850048"/>
                  <a:pt x="850851" y="1952472"/>
                  <a:pt x="724507" y="1952472"/>
                </a:cubicBezTo>
                <a:cubicBezTo>
                  <a:pt x="598162" y="1952472"/>
                  <a:pt x="495741" y="1850048"/>
                  <a:pt x="495741" y="1723701"/>
                </a:cubicBezTo>
                <a:cubicBezTo>
                  <a:pt x="495741" y="1648220"/>
                  <a:pt x="532295" y="1581276"/>
                  <a:pt x="591060" y="1542845"/>
                </a:cubicBezTo>
                <a:lnTo>
                  <a:pt x="591060" y="1444072"/>
                </a:lnTo>
                <a:lnTo>
                  <a:pt x="0" y="1444072"/>
                </a:lnTo>
                <a:lnTo>
                  <a:pt x="0" y="0"/>
                </a:lnTo>
                <a:lnTo>
                  <a:pt x="1449013" y="0"/>
                </a:lnTo>
                <a:close/>
              </a:path>
            </a:pathLst>
          </a:custGeom>
          <a:solidFill>
            <a:srgbClr val="8C038C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Oval 21">
            <a:extLst>
              <a:ext uri="{FF2B5EF4-FFF2-40B4-BE49-F238E27FC236}">
                <a16:creationId xmlns="" xmlns:a16="http://schemas.microsoft.com/office/drawing/2014/main" id="{5E558BC4-9DE7-45C5-8BA9-585271E4A2E5}"/>
              </a:ext>
            </a:extLst>
          </p:cNvPr>
          <p:cNvSpPr/>
          <p:nvPr/>
        </p:nvSpPr>
        <p:spPr>
          <a:xfrm>
            <a:off x="4076595" y="2234188"/>
            <a:ext cx="954559" cy="103963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rgbClr val="7D037D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Oval 21">
            <a:extLst>
              <a:ext uri="{FF2B5EF4-FFF2-40B4-BE49-F238E27FC236}">
                <a16:creationId xmlns="" xmlns:a16="http://schemas.microsoft.com/office/drawing/2014/main" id="{5DD6EF13-B7B7-42EB-85A4-EC4FE921ECEC}"/>
              </a:ext>
            </a:extLst>
          </p:cNvPr>
          <p:cNvSpPr/>
          <p:nvPr/>
        </p:nvSpPr>
        <p:spPr>
          <a:xfrm rot="16200000" flipH="1">
            <a:off x="4430791" y="5484784"/>
            <a:ext cx="618808" cy="1286221"/>
          </a:xfrm>
          <a:custGeom>
            <a:avLst/>
            <a:gdLst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031784 w 1449013"/>
              <a:gd name="connsiteY3" fmla="*/ 719630 h 1952472"/>
              <a:gd name="connsiteX4" fmla="*/ 1449013 w 1449013"/>
              <a:gd name="connsiteY4" fmla="*/ 972519 h 1952472"/>
              <a:gd name="connsiteX5" fmla="*/ 1449013 w 1449013"/>
              <a:gd name="connsiteY5" fmla="*/ 1444072 h 1952472"/>
              <a:gd name="connsiteX6" fmla="*/ 857954 w 1449013"/>
              <a:gd name="connsiteY6" fmla="*/ 1444072 h 1952472"/>
              <a:gd name="connsiteX7" fmla="*/ 857954 w 1449013"/>
              <a:gd name="connsiteY7" fmla="*/ 1542845 h 1952472"/>
              <a:gd name="connsiteX8" fmla="*/ 953273 w 1449013"/>
              <a:gd name="connsiteY8" fmla="*/ 1723701 h 1952472"/>
              <a:gd name="connsiteX9" fmla="*/ 724507 w 1449013"/>
              <a:gd name="connsiteY9" fmla="*/ 1952472 h 1952472"/>
              <a:gd name="connsiteX10" fmla="*/ 495741 w 1449013"/>
              <a:gd name="connsiteY10" fmla="*/ 1723701 h 1952472"/>
              <a:gd name="connsiteX11" fmla="*/ 591060 w 1449013"/>
              <a:gd name="connsiteY11" fmla="*/ 1542845 h 1952472"/>
              <a:gd name="connsiteX12" fmla="*/ 591060 w 1449013"/>
              <a:gd name="connsiteY12" fmla="*/ 1444072 h 1952472"/>
              <a:gd name="connsiteX13" fmla="*/ 0 w 1449013"/>
              <a:gd name="connsiteY13" fmla="*/ 1444072 h 1952472"/>
              <a:gd name="connsiteX14" fmla="*/ 0 w 1449013"/>
              <a:gd name="connsiteY14" fmla="*/ 967906 h 1952472"/>
              <a:gd name="connsiteX15" fmla="*/ 141381 w 1449013"/>
              <a:gd name="connsiteY15" fmla="*/ 1005593 h 1952472"/>
              <a:gd name="connsiteX16" fmla="*/ 427338 w 1449013"/>
              <a:gd name="connsiteY16" fmla="*/ 719630 h 1952472"/>
              <a:gd name="connsiteX17" fmla="*/ 141381 w 1449013"/>
              <a:gd name="connsiteY17" fmla="*/ 433666 h 1952472"/>
              <a:gd name="connsiteX18" fmla="*/ 0 w 1449013"/>
              <a:gd name="connsiteY18" fmla="*/ 471352 h 1952472"/>
              <a:gd name="connsiteX19" fmla="*/ 0 w 1449013"/>
              <a:gd name="connsiteY19" fmla="*/ 0 h 1952472"/>
              <a:gd name="connsiteX20" fmla="*/ 1449013 w 1449013"/>
              <a:gd name="connsiteY20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317741 w 1449013"/>
              <a:gd name="connsiteY2" fmla="*/ 433666 h 1952472"/>
              <a:gd name="connsiteX3" fmla="*/ 1449013 w 1449013"/>
              <a:gd name="connsiteY3" fmla="*/ 972519 h 1952472"/>
              <a:gd name="connsiteX4" fmla="*/ 1449013 w 1449013"/>
              <a:gd name="connsiteY4" fmla="*/ 1444072 h 1952472"/>
              <a:gd name="connsiteX5" fmla="*/ 857954 w 1449013"/>
              <a:gd name="connsiteY5" fmla="*/ 1444072 h 1952472"/>
              <a:gd name="connsiteX6" fmla="*/ 857954 w 1449013"/>
              <a:gd name="connsiteY6" fmla="*/ 1542845 h 1952472"/>
              <a:gd name="connsiteX7" fmla="*/ 953273 w 1449013"/>
              <a:gd name="connsiteY7" fmla="*/ 1723701 h 1952472"/>
              <a:gd name="connsiteX8" fmla="*/ 724507 w 1449013"/>
              <a:gd name="connsiteY8" fmla="*/ 1952472 h 1952472"/>
              <a:gd name="connsiteX9" fmla="*/ 495741 w 1449013"/>
              <a:gd name="connsiteY9" fmla="*/ 1723701 h 1952472"/>
              <a:gd name="connsiteX10" fmla="*/ 591060 w 1449013"/>
              <a:gd name="connsiteY10" fmla="*/ 1542845 h 1952472"/>
              <a:gd name="connsiteX11" fmla="*/ 591060 w 1449013"/>
              <a:gd name="connsiteY11" fmla="*/ 1444072 h 1952472"/>
              <a:gd name="connsiteX12" fmla="*/ 0 w 1449013"/>
              <a:gd name="connsiteY12" fmla="*/ 1444072 h 1952472"/>
              <a:gd name="connsiteX13" fmla="*/ 0 w 1449013"/>
              <a:gd name="connsiteY13" fmla="*/ 967906 h 1952472"/>
              <a:gd name="connsiteX14" fmla="*/ 141381 w 1449013"/>
              <a:gd name="connsiteY14" fmla="*/ 1005593 h 1952472"/>
              <a:gd name="connsiteX15" fmla="*/ 427338 w 1449013"/>
              <a:gd name="connsiteY15" fmla="*/ 719630 h 1952472"/>
              <a:gd name="connsiteX16" fmla="*/ 141381 w 1449013"/>
              <a:gd name="connsiteY16" fmla="*/ 433666 h 1952472"/>
              <a:gd name="connsiteX17" fmla="*/ 0 w 1449013"/>
              <a:gd name="connsiteY17" fmla="*/ 471352 h 1952472"/>
              <a:gd name="connsiteX18" fmla="*/ 0 w 1449013"/>
              <a:gd name="connsiteY18" fmla="*/ 0 h 1952472"/>
              <a:gd name="connsiteX19" fmla="*/ 1449013 w 1449013"/>
              <a:gd name="connsiteY19" fmla="*/ 0 h 1952472"/>
              <a:gd name="connsiteX0" fmla="*/ 1449013 w 1449013"/>
              <a:gd name="connsiteY0" fmla="*/ 0 h 1952472"/>
              <a:gd name="connsiteX1" fmla="*/ 1449013 w 1449013"/>
              <a:gd name="connsiteY1" fmla="*/ 466741 h 1952472"/>
              <a:gd name="connsiteX2" fmla="*/ 1449013 w 1449013"/>
              <a:gd name="connsiteY2" fmla="*/ 972519 h 1952472"/>
              <a:gd name="connsiteX3" fmla="*/ 1449013 w 1449013"/>
              <a:gd name="connsiteY3" fmla="*/ 1444072 h 1952472"/>
              <a:gd name="connsiteX4" fmla="*/ 857954 w 1449013"/>
              <a:gd name="connsiteY4" fmla="*/ 1444072 h 1952472"/>
              <a:gd name="connsiteX5" fmla="*/ 857954 w 1449013"/>
              <a:gd name="connsiteY5" fmla="*/ 1542845 h 1952472"/>
              <a:gd name="connsiteX6" fmla="*/ 953273 w 1449013"/>
              <a:gd name="connsiteY6" fmla="*/ 1723701 h 1952472"/>
              <a:gd name="connsiteX7" fmla="*/ 724507 w 1449013"/>
              <a:gd name="connsiteY7" fmla="*/ 1952472 h 1952472"/>
              <a:gd name="connsiteX8" fmla="*/ 495741 w 1449013"/>
              <a:gd name="connsiteY8" fmla="*/ 1723701 h 1952472"/>
              <a:gd name="connsiteX9" fmla="*/ 591060 w 1449013"/>
              <a:gd name="connsiteY9" fmla="*/ 1542845 h 1952472"/>
              <a:gd name="connsiteX10" fmla="*/ 591060 w 1449013"/>
              <a:gd name="connsiteY10" fmla="*/ 1444072 h 1952472"/>
              <a:gd name="connsiteX11" fmla="*/ 0 w 1449013"/>
              <a:gd name="connsiteY11" fmla="*/ 1444072 h 1952472"/>
              <a:gd name="connsiteX12" fmla="*/ 0 w 1449013"/>
              <a:gd name="connsiteY12" fmla="*/ 967906 h 1952472"/>
              <a:gd name="connsiteX13" fmla="*/ 141381 w 1449013"/>
              <a:gd name="connsiteY13" fmla="*/ 1005593 h 1952472"/>
              <a:gd name="connsiteX14" fmla="*/ 427338 w 1449013"/>
              <a:gd name="connsiteY14" fmla="*/ 719630 h 1952472"/>
              <a:gd name="connsiteX15" fmla="*/ 141381 w 1449013"/>
              <a:gd name="connsiteY15" fmla="*/ 433666 h 1952472"/>
              <a:gd name="connsiteX16" fmla="*/ 0 w 1449013"/>
              <a:gd name="connsiteY16" fmla="*/ 471352 h 1952472"/>
              <a:gd name="connsiteX17" fmla="*/ 0 w 1449013"/>
              <a:gd name="connsiteY17" fmla="*/ 0 h 1952472"/>
              <a:gd name="connsiteX18" fmla="*/ 1449013 w 1449013"/>
              <a:gd name="connsiteY18" fmla="*/ 0 h 1952472"/>
              <a:gd name="connsiteX0" fmla="*/ 1449013 w 1449013"/>
              <a:gd name="connsiteY0" fmla="*/ 0 h 1952472"/>
              <a:gd name="connsiteX1" fmla="*/ 1449013 w 1449013"/>
              <a:gd name="connsiteY1" fmla="*/ 972519 h 1952472"/>
              <a:gd name="connsiteX2" fmla="*/ 1449013 w 1449013"/>
              <a:gd name="connsiteY2" fmla="*/ 1444072 h 1952472"/>
              <a:gd name="connsiteX3" fmla="*/ 857954 w 1449013"/>
              <a:gd name="connsiteY3" fmla="*/ 1444072 h 1952472"/>
              <a:gd name="connsiteX4" fmla="*/ 857954 w 1449013"/>
              <a:gd name="connsiteY4" fmla="*/ 1542845 h 1952472"/>
              <a:gd name="connsiteX5" fmla="*/ 953273 w 1449013"/>
              <a:gd name="connsiteY5" fmla="*/ 1723701 h 1952472"/>
              <a:gd name="connsiteX6" fmla="*/ 724507 w 1449013"/>
              <a:gd name="connsiteY6" fmla="*/ 1952472 h 1952472"/>
              <a:gd name="connsiteX7" fmla="*/ 495741 w 1449013"/>
              <a:gd name="connsiteY7" fmla="*/ 1723701 h 1952472"/>
              <a:gd name="connsiteX8" fmla="*/ 591060 w 1449013"/>
              <a:gd name="connsiteY8" fmla="*/ 1542845 h 1952472"/>
              <a:gd name="connsiteX9" fmla="*/ 591060 w 1449013"/>
              <a:gd name="connsiteY9" fmla="*/ 1444072 h 1952472"/>
              <a:gd name="connsiteX10" fmla="*/ 0 w 1449013"/>
              <a:gd name="connsiteY10" fmla="*/ 1444072 h 1952472"/>
              <a:gd name="connsiteX11" fmla="*/ 0 w 1449013"/>
              <a:gd name="connsiteY11" fmla="*/ 967906 h 1952472"/>
              <a:gd name="connsiteX12" fmla="*/ 141381 w 1449013"/>
              <a:gd name="connsiteY12" fmla="*/ 1005593 h 1952472"/>
              <a:gd name="connsiteX13" fmla="*/ 427338 w 1449013"/>
              <a:gd name="connsiteY13" fmla="*/ 719630 h 1952472"/>
              <a:gd name="connsiteX14" fmla="*/ 141381 w 1449013"/>
              <a:gd name="connsiteY14" fmla="*/ 433666 h 1952472"/>
              <a:gd name="connsiteX15" fmla="*/ 0 w 1449013"/>
              <a:gd name="connsiteY15" fmla="*/ 471352 h 1952472"/>
              <a:gd name="connsiteX16" fmla="*/ 0 w 1449013"/>
              <a:gd name="connsiteY16" fmla="*/ 0 h 1952472"/>
              <a:gd name="connsiteX17" fmla="*/ 1449013 w 1449013"/>
              <a:gd name="connsiteY17" fmla="*/ 0 h 1952472"/>
              <a:gd name="connsiteX0" fmla="*/ 1449013 w 1449013"/>
              <a:gd name="connsiteY0" fmla="*/ 0 h 1952472"/>
              <a:gd name="connsiteX1" fmla="*/ 1449013 w 1449013"/>
              <a:gd name="connsiteY1" fmla="*/ 1444072 h 1952472"/>
              <a:gd name="connsiteX2" fmla="*/ 857954 w 1449013"/>
              <a:gd name="connsiteY2" fmla="*/ 1444072 h 1952472"/>
              <a:gd name="connsiteX3" fmla="*/ 857954 w 1449013"/>
              <a:gd name="connsiteY3" fmla="*/ 1542845 h 1952472"/>
              <a:gd name="connsiteX4" fmla="*/ 953273 w 1449013"/>
              <a:gd name="connsiteY4" fmla="*/ 1723701 h 1952472"/>
              <a:gd name="connsiteX5" fmla="*/ 724507 w 1449013"/>
              <a:gd name="connsiteY5" fmla="*/ 1952472 h 1952472"/>
              <a:gd name="connsiteX6" fmla="*/ 495741 w 1449013"/>
              <a:gd name="connsiteY6" fmla="*/ 1723701 h 1952472"/>
              <a:gd name="connsiteX7" fmla="*/ 591060 w 1449013"/>
              <a:gd name="connsiteY7" fmla="*/ 1542845 h 1952472"/>
              <a:gd name="connsiteX8" fmla="*/ 591060 w 1449013"/>
              <a:gd name="connsiteY8" fmla="*/ 1444072 h 1952472"/>
              <a:gd name="connsiteX9" fmla="*/ 0 w 1449013"/>
              <a:gd name="connsiteY9" fmla="*/ 1444072 h 1952472"/>
              <a:gd name="connsiteX10" fmla="*/ 0 w 1449013"/>
              <a:gd name="connsiteY10" fmla="*/ 967906 h 1952472"/>
              <a:gd name="connsiteX11" fmla="*/ 141381 w 1449013"/>
              <a:gd name="connsiteY11" fmla="*/ 1005593 h 1952472"/>
              <a:gd name="connsiteX12" fmla="*/ 427338 w 1449013"/>
              <a:gd name="connsiteY12" fmla="*/ 719630 h 1952472"/>
              <a:gd name="connsiteX13" fmla="*/ 141381 w 1449013"/>
              <a:gd name="connsiteY13" fmla="*/ 433666 h 1952472"/>
              <a:gd name="connsiteX14" fmla="*/ 0 w 1449013"/>
              <a:gd name="connsiteY14" fmla="*/ 471352 h 1952472"/>
              <a:gd name="connsiteX15" fmla="*/ 0 w 1449013"/>
              <a:gd name="connsiteY15" fmla="*/ 0 h 1952472"/>
              <a:gd name="connsiteX16" fmla="*/ 1449013 w 1449013"/>
              <a:gd name="connsiteY16" fmla="*/ 0 h 195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9013" h="1952472">
                <a:moveTo>
                  <a:pt x="1449013" y="0"/>
                </a:moveTo>
                <a:lnTo>
                  <a:pt x="1449013" y="1444072"/>
                </a:lnTo>
                <a:lnTo>
                  <a:pt x="857954" y="1444072"/>
                </a:lnTo>
                <a:lnTo>
                  <a:pt x="857954" y="1542845"/>
                </a:lnTo>
                <a:cubicBezTo>
                  <a:pt x="916718" y="1581276"/>
                  <a:pt x="953273" y="1648220"/>
                  <a:pt x="953273" y="1723701"/>
                </a:cubicBezTo>
                <a:cubicBezTo>
                  <a:pt x="953273" y="1850048"/>
                  <a:pt x="850851" y="1952472"/>
                  <a:pt x="724507" y="1952472"/>
                </a:cubicBezTo>
                <a:cubicBezTo>
                  <a:pt x="598162" y="1952472"/>
                  <a:pt x="495741" y="1850048"/>
                  <a:pt x="495741" y="1723701"/>
                </a:cubicBezTo>
                <a:cubicBezTo>
                  <a:pt x="495741" y="1648220"/>
                  <a:pt x="532295" y="1581276"/>
                  <a:pt x="591060" y="1542845"/>
                </a:cubicBezTo>
                <a:lnTo>
                  <a:pt x="591060" y="1444072"/>
                </a:lnTo>
                <a:lnTo>
                  <a:pt x="0" y="1444072"/>
                </a:lnTo>
                <a:lnTo>
                  <a:pt x="0" y="967906"/>
                </a:lnTo>
                <a:cubicBezTo>
                  <a:pt x="41554" y="991976"/>
                  <a:pt x="89878" y="1005593"/>
                  <a:pt x="141381" y="1005593"/>
                </a:cubicBezTo>
                <a:cubicBezTo>
                  <a:pt x="299311" y="1005593"/>
                  <a:pt x="427338" y="877563"/>
                  <a:pt x="427338" y="719630"/>
                </a:cubicBezTo>
                <a:cubicBezTo>
                  <a:pt x="427338" y="561696"/>
                  <a:pt x="299311" y="433666"/>
                  <a:pt x="141381" y="433666"/>
                </a:cubicBezTo>
                <a:cubicBezTo>
                  <a:pt x="89878" y="433666"/>
                  <a:pt x="41554" y="447283"/>
                  <a:pt x="0" y="471352"/>
                </a:cubicBezTo>
                <a:lnTo>
                  <a:pt x="0" y="0"/>
                </a:lnTo>
                <a:lnTo>
                  <a:pt x="1449013" y="0"/>
                </a:lnTo>
                <a:close/>
              </a:path>
            </a:pathLst>
          </a:custGeom>
          <a:solidFill>
            <a:srgbClr val="006400">
              <a:alpha val="83000"/>
            </a:srgb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Oval 21">
            <a:extLst>
              <a:ext uri="{FF2B5EF4-FFF2-40B4-BE49-F238E27FC236}">
                <a16:creationId xmlns="" xmlns:a16="http://schemas.microsoft.com/office/drawing/2014/main" id="{D52D22CF-F723-4699-9380-A09C499669F1}"/>
              </a:ext>
            </a:extLst>
          </p:cNvPr>
          <p:cNvSpPr/>
          <p:nvPr/>
        </p:nvSpPr>
        <p:spPr>
          <a:xfrm rot="16200000" flipH="1">
            <a:off x="4413703" y="1431964"/>
            <a:ext cx="618808" cy="1286188"/>
          </a:xfrm>
          <a:custGeom>
            <a:avLst/>
            <a:gdLst/>
            <a:ahLst/>
            <a:cxnLst/>
            <a:rect l="l" t="t" r="r" b="b"/>
            <a:pathLst>
              <a:path w="1449013" h="1952424">
                <a:moveTo>
                  <a:pt x="0" y="1444024"/>
                </a:moveTo>
                <a:lnTo>
                  <a:pt x="0" y="967858"/>
                </a:lnTo>
                <a:cubicBezTo>
                  <a:pt x="41554" y="991928"/>
                  <a:pt x="89878" y="1005545"/>
                  <a:pt x="141381" y="1005545"/>
                </a:cubicBezTo>
                <a:cubicBezTo>
                  <a:pt x="299311" y="1005545"/>
                  <a:pt x="427338" y="877515"/>
                  <a:pt x="427338" y="719582"/>
                </a:cubicBezTo>
                <a:cubicBezTo>
                  <a:pt x="427338" y="561649"/>
                  <a:pt x="299311" y="433619"/>
                  <a:pt x="141381" y="433619"/>
                </a:cubicBezTo>
                <a:cubicBezTo>
                  <a:pt x="89878" y="433619"/>
                  <a:pt x="41554" y="447235"/>
                  <a:pt x="0" y="471304"/>
                </a:cubicBezTo>
                <a:lnTo>
                  <a:pt x="0" y="0"/>
                </a:lnTo>
                <a:lnTo>
                  <a:pt x="1449013" y="0"/>
                </a:lnTo>
                <a:lnTo>
                  <a:pt x="1449013" y="466693"/>
                </a:lnTo>
                <a:cubicBezTo>
                  <a:pt x="1410107" y="445218"/>
                  <a:pt x="1365278" y="433619"/>
                  <a:pt x="1317742" y="433619"/>
                </a:cubicBezTo>
                <a:cubicBezTo>
                  <a:pt x="1159811" y="433619"/>
                  <a:pt x="1031784" y="561649"/>
                  <a:pt x="1031784" y="719582"/>
                </a:cubicBezTo>
                <a:cubicBezTo>
                  <a:pt x="1031784" y="877515"/>
                  <a:pt x="1159811" y="1005545"/>
                  <a:pt x="1317742" y="1005545"/>
                </a:cubicBezTo>
                <a:cubicBezTo>
                  <a:pt x="1365278" y="1005545"/>
                  <a:pt x="1410107" y="993945"/>
                  <a:pt x="1449013" y="972471"/>
                </a:cubicBezTo>
                <a:lnTo>
                  <a:pt x="1449013" y="1444024"/>
                </a:lnTo>
                <a:lnTo>
                  <a:pt x="857954" y="1444024"/>
                </a:lnTo>
                <a:lnTo>
                  <a:pt x="857954" y="1542797"/>
                </a:lnTo>
                <a:cubicBezTo>
                  <a:pt x="916718" y="1581228"/>
                  <a:pt x="953273" y="1648172"/>
                  <a:pt x="953273" y="1723653"/>
                </a:cubicBezTo>
                <a:cubicBezTo>
                  <a:pt x="953273" y="1850000"/>
                  <a:pt x="850851" y="1952424"/>
                  <a:pt x="724507" y="1952424"/>
                </a:cubicBezTo>
                <a:cubicBezTo>
                  <a:pt x="598162" y="1952424"/>
                  <a:pt x="495741" y="1850000"/>
                  <a:pt x="495741" y="1723653"/>
                </a:cubicBezTo>
                <a:cubicBezTo>
                  <a:pt x="495741" y="1648172"/>
                  <a:pt x="532295" y="1581228"/>
                  <a:pt x="591060" y="1542797"/>
                </a:cubicBezTo>
                <a:lnTo>
                  <a:pt x="591060" y="1444024"/>
                </a:lnTo>
                <a:close/>
              </a:path>
            </a:pathLst>
          </a:custGeom>
          <a:solidFill>
            <a:srgbClr val="006400">
              <a:alpha val="83000"/>
            </a:srgb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="" xmlns:a16="http://schemas.microsoft.com/office/drawing/2014/main" id="{D52D22CF-F723-4699-9380-A09C499669F1}"/>
              </a:ext>
            </a:extLst>
          </p:cNvPr>
          <p:cNvSpPr/>
          <p:nvPr/>
        </p:nvSpPr>
        <p:spPr>
          <a:xfrm rot="16200000" flipH="1">
            <a:off x="4401849" y="2772838"/>
            <a:ext cx="628289" cy="1286189"/>
          </a:xfrm>
          <a:custGeom>
            <a:avLst/>
            <a:gdLst/>
            <a:ahLst/>
            <a:cxnLst/>
            <a:rect l="l" t="t" r="r" b="b"/>
            <a:pathLst>
              <a:path w="1449013" h="1952424">
                <a:moveTo>
                  <a:pt x="0" y="1444024"/>
                </a:moveTo>
                <a:lnTo>
                  <a:pt x="0" y="967858"/>
                </a:lnTo>
                <a:cubicBezTo>
                  <a:pt x="41554" y="991928"/>
                  <a:pt x="89878" y="1005545"/>
                  <a:pt x="141381" y="1005545"/>
                </a:cubicBezTo>
                <a:cubicBezTo>
                  <a:pt x="299311" y="1005545"/>
                  <a:pt x="427338" y="877515"/>
                  <a:pt x="427338" y="719582"/>
                </a:cubicBezTo>
                <a:cubicBezTo>
                  <a:pt x="427338" y="561649"/>
                  <a:pt x="299311" y="433619"/>
                  <a:pt x="141381" y="433619"/>
                </a:cubicBezTo>
                <a:cubicBezTo>
                  <a:pt x="89878" y="433619"/>
                  <a:pt x="41554" y="447235"/>
                  <a:pt x="0" y="471304"/>
                </a:cubicBezTo>
                <a:lnTo>
                  <a:pt x="0" y="0"/>
                </a:lnTo>
                <a:lnTo>
                  <a:pt x="1449013" y="0"/>
                </a:lnTo>
                <a:lnTo>
                  <a:pt x="1449013" y="466693"/>
                </a:lnTo>
                <a:cubicBezTo>
                  <a:pt x="1410107" y="445218"/>
                  <a:pt x="1365278" y="433619"/>
                  <a:pt x="1317742" y="433619"/>
                </a:cubicBezTo>
                <a:cubicBezTo>
                  <a:pt x="1159811" y="433619"/>
                  <a:pt x="1031784" y="561649"/>
                  <a:pt x="1031784" y="719582"/>
                </a:cubicBezTo>
                <a:cubicBezTo>
                  <a:pt x="1031784" y="877515"/>
                  <a:pt x="1159811" y="1005545"/>
                  <a:pt x="1317742" y="1005545"/>
                </a:cubicBezTo>
                <a:cubicBezTo>
                  <a:pt x="1365278" y="1005545"/>
                  <a:pt x="1410107" y="993945"/>
                  <a:pt x="1449013" y="972471"/>
                </a:cubicBezTo>
                <a:lnTo>
                  <a:pt x="1449013" y="1444024"/>
                </a:lnTo>
                <a:lnTo>
                  <a:pt x="857954" y="1444024"/>
                </a:lnTo>
                <a:lnTo>
                  <a:pt x="857954" y="1542797"/>
                </a:lnTo>
                <a:cubicBezTo>
                  <a:pt x="916718" y="1581228"/>
                  <a:pt x="953273" y="1648172"/>
                  <a:pt x="953273" y="1723653"/>
                </a:cubicBezTo>
                <a:cubicBezTo>
                  <a:pt x="953273" y="1850000"/>
                  <a:pt x="850851" y="1952424"/>
                  <a:pt x="724507" y="1952424"/>
                </a:cubicBezTo>
                <a:cubicBezTo>
                  <a:pt x="598162" y="1952424"/>
                  <a:pt x="495741" y="1850000"/>
                  <a:pt x="495741" y="1723653"/>
                </a:cubicBezTo>
                <a:cubicBezTo>
                  <a:pt x="495741" y="1648172"/>
                  <a:pt x="532295" y="1581228"/>
                  <a:pt x="591060" y="1542797"/>
                </a:cubicBezTo>
                <a:lnTo>
                  <a:pt x="591060" y="1444024"/>
                </a:lnTo>
                <a:close/>
              </a:path>
            </a:pathLst>
          </a:custGeom>
          <a:solidFill>
            <a:srgbClr val="E16F1A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E16F1A"/>
              </a:solidFill>
              <a:latin typeface="Roboto" panose="02000000000000000000" pitchFamily="2" charset="0"/>
            </a:endParaRPr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5E558BC4-9DE7-45C5-8BA9-585271E4A2E5}"/>
              </a:ext>
            </a:extLst>
          </p:cNvPr>
          <p:cNvSpPr/>
          <p:nvPr/>
        </p:nvSpPr>
        <p:spPr>
          <a:xfrm>
            <a:off x="4090202" y="3580602"/>
            <a:ext cx="954559" cy="103963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rgbClr val="006400">
              <a:alpha val="83000"/>
            </a:srgbClr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98" name="Oval 21">
            <a:extLst>
              <a:ext uri="{FF2B5EF4-FFF2-40B4-BE49-F238E27FC236}">
                <a16:creationId xmlns="" xmlns:a16="http://schemas.microsoft.com/office/drawing/2014/main" id="{D52D22CF-F723-4699-9380-A09C499669F1}"/>
              </a:ext>
            </a:extLst>
          </p:cNvPr>
          <p:cNvSpPr/>
          <p:nvPr/>
        </p:nvSpPr>
        <p:spPr>
          <a:xfrm rot="16200000" flipH="1">
            <a:off x="4424487" y="4136305"/>
            <a:ext cx="628289" cy="1286188"/>
          </a:xfrm>
          <a:custGeom>
            <a:avLst/>
            <a:gdLst/>
            <a:ahLst/>
            <a:cxnLst/>
            <a:rect l="l" t="t" r="r" b="b"/>
            <a:pathLst>
              <a:path w="1449013" h="1952424">
                <a:moveTo>
                  <a:pt x="0" y="1444024"/>
                </a:moveTo>
                <a:lnTo>
                  <a:pt x="0" y="967858"/>
                </a:lnTo>
                <a:cubicBezTo>
                  <a:pt x="41554" y="991928"/>
                  <a:pt x="89878" y="1005545"/>
                  <a:pt x="141381" y="1005545"/>
                </a:cubicBezTo>
                <a:cubicBezTo>
                  <a:pt x="299311" y="1005545"/>
                  <a:pt x="427338" y="877515"/>
                  <a:pt x="427338" y="719582"/>
                </a:cubicBezTo>
                <a:cubicBezTo>
                  <a:pt x="427338" y="561649"/>
                  <a:pt x="299311" y="433619"/>
                  <a:pt x="141381" y="433619"/>
                </a:cubicBezTo>
                <a:cubicBezTo>
                  <a:pt x="89878" y="433619"/>
                  <a:pt x="41554" y="447235"/>
                  <a:pt x="0" y="471304"/>
                </a:cubicBezTo>
                <a:lnTo>
                  <a:pt x="0" y="0"/>
                </a:lnTo>
                <a:lnTo>
                  <a:pt x="1449013" y="0"/>
                </a:lnTo>
                <a:lnTo>
                  <a:pt x="1449013" y="466693"/>
                </a:lnTo>
                <a:cubicBezTo>
                  <a:pt x="1410107" y="445218"/>
                  <a:pt x="1365278" y="433619"/>
                  <a:pt x="1317742" y="433619"/>
                </a:cubicBezTo>
                <a:cubicBezTo>
                  <a:pt x="1159811" y="433619"/>
                  <a:pt x="1031784" y="561649"/>
                  <a:pt x="1031784" y="719582"/>
                </a:cubicBezTo>
                <a:cubicBezTo>
                  <a:pt x="1031784" y="877515"/>
                  <a:pt x="1159811" y="1005545"/>
                  <a:pt x="1317742" y="1005545"/>
                </a:cubicBezTo>
                <a:cubicBezTo>
                  <a:pt x="1365278" y="1005545"/>
                  <a:pt x="1410107" y="993945"/>
                  <a:pt x="1449013" y="972471"/>
                </a:cubicBezTo>
                <a:lnTo>
                  <a:pt x="1449013" y="1444024"/>
                </a:lnTo>
                <a:lnTo>
                  <a:pt x="857954" y="1444024"/>
                </a:lnTo>
                <a:lnTo>
                  <a:pt x="857954" y="1542797"/>
                </a:lnTo>
                <a:cubicBezTo>
                  <a:pt x="916718" y="1581228"/>
                  <a:pt x="953273" y="1648172"/>
                  <a:pt x="953273" y="1723653"/>
                </a:cubicBezTo>
                <a:cubicBezTo>
                  <a:pt x="953273" y="1850000"/>
                  <a:pt x="850851" y="1952424"/>
                  <a:pt x="724507" y="1952424"/>
                </a:cubicBezTo>
                <a:cubicBezTo>
                  <a:pt x="598162" y="1952424"/>
                  <a:pt x="495741" y="1850000"/>
                  <a:pt x="495741" y="1723653"/>
                </a:cubicBezTo>
                <a:cubicBezTo>
                  <a:pt x="495741" y="1648172"/>
                  <a:pt x="532295" y="1581228"/>
                  <a:pt x="591060" y="1542797"/>
                </a:cubicBezTo>
                <a:lnTo>
                  <a:pt x="591060" y="1444024"/>
                </a:lnTo>
                <a:close/>
              </a:path>
            </a:pathLst>
          </a:custGeom>
          <a:solidFill>
            <a:srgbClr val="8C038C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100" name="Oval 21">
            <a:extLst>
              <a:ext uri="{FF2B5EF4-FFF2-40B4-BE49-F238E27FC236}">
                <a16:creationId xmlns="" xmlns:a16="http://schemas.microsoft.com/office/drawing/2014/main" id="{5E558BC4-9DE7-45C5-8BA9-585271E4A2E5}"/>
              </a:ext>
            </a:extLst>
          </p:cNvPr>
          <p:cNvSpPr/>
          <p:nvPr/>
        </p:nvSpPr>
        <p:spPr>
          <a:xfrm>
            <a:off x="4086346" y="4930343"/>
            <a:ext cx="954559" cy="103963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rgbClr val="CD6518"/>
          </a:solidFill>
          <a:ln w="63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10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26064"/>
            <a:ext cx="609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r>
              <a:rPr lang="ru-RU" sz="1400" spc="10" dirty="0" smtClean="0">
                <a:solidFill>
                  <a:schemeClr val="bg1"/>
                </a:solidFill>
              </a:rPr>
              <a:t>61</a:t>
            </a:r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1975B310-3D32-4380-BC59-8FAB524DB7DC}"/>
              </a:ext>
            </a:extLst>
          </p:cNvPr>
          <p:cNvSpPr txBox="1"/>
          <p:nvPr/>
        </p:nvSpPr>
        <p:spPr>
          <a:xfrm>
            <a:off x="2965668" y="3827950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n w="12700">
                  <a:solidFill>
                    <a:schemeClr val="bg1"/>
                  </a:solidFill>
                </a:ln>
                <a:solidFill>
                  <a:srgbClr val="0064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</a:t>
            </a:r>
            <a:r>
              <a:rPr lang="ru-RU" altLang="ko-KR" sz="3600" b="1" dirty="0" smtClean="0">
                <a:ln w="12700">
                  <a:solidFill>
                    <a:schemeClr val="bg1"/>
                  </a:solidFill>
                </a:ln>
                <a:solidFill>
                  <a:srgbClr val="0064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6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006400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8FFB77D0-A84F-4685-9EAC-4273793A4C21}"/>
              </a:ext>
            </a:extLst>
          </p:cNvPr>
          <p:cNvSpPr txBox="1"/>
          <p:nvPr/>
        </p:nvSpPr>
        <p:spPr>
          <a:xfrm>
            <a:off x="0" y="3786190"/>
            <a:ext cx="3147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r">
              <a:defRPr sz="20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ru-RU" dirty="0" smtClean="0"/>
              <a:t>сети связи операторов связи и ведомственные </a:t>
            </a:r>
            <a:endParaRPr lang="en-US" altLang="ko-KR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0233D38B-3C29-4A92-8727-68F6D16DF49E}"/>
              </a:ext>
            </a:extLst>
          </p:cNvPr>
          <p:cNvSpPr txBox="1"/>
          <p:nvPr/>
        </p:nvSpPr>
        <p:spPr>
          <a:xfrm>
            <a:off x="5215997" y="4422682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n w="12700">
                  <a:solidFill>
                    <a:schemeClr val="bg1"/>
                  </a:solidFill>
                </a:ln>
                <a:solidFill>
                  <a:srgbClr val="7D037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</a:t>
            </a:r>
            <a:r>
              <a:rPr lang="ru-RU" altLang="ko-KR" sz="3600" b="1" dirty="0" smtClean="0">
                <a:ln w="12700">
                  <a:solidFill>
                    <a:schemeClr val="bg1"/>
                  </a:solidFill>
                </a:ln>
                <a:solidFill>
                  <a:srgbClr val="7D037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7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7D037D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594DA700-3768-4AAA-B118-E5195E7C530E}"/>
              </a:ext>
            </a:extLst>
          </p:cNvPr>
          <p:cNvSpPr txBox="1"/>
          <p:nvPr/>
        </p:nvSpPr>
        <p:spPr>
          <a:xfrm>
            <a:off x="5999167" y="4214818"/>
            <a:ext cx="3144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l">
              <a:defRPr sz="20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ru-RU" dirty="0" smtClean="0"/>
              <a:t>сети систем персонального радиовызова </a:t>
            </a:r>
            <a:endParaRPr lang="en-US" altLang="ko-KR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0233D38B-3C29-4A92-8727-68F6D16DF49E}"/>
              </a:ext>
            </a:extLst>
          </p:cNvPr>
          <p:cNvSpPr txBox="1"/>
          <p:nvPr/>
        </p:nvSpPr>
        <p:spPr>
          <a:xfrm>
            <a:off x="5215997" y="5775266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n w="12700">
                  <a:noFill/>
                </a:ln>
                <a:solidFill>
                  <a:srgbClr val="0064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</a:t>
            </a:r>
            <a:r>
              <a:rPr lang="ru-RU" altLang="ko-KR" sz="3600" dirty="0" smtClean="0">
                <a:ln w="12700">
                  <a:noFill/>
                </a:ln>
                <a:solidFill>
                  <a:srgbClr val="00640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9</a:t>
            </a:r>
            <a:endParaRPr lang="ko-KR" altLang="en-US" sz="3600" dirty="0">
              <a:ln w="12700">
                <a:noFill/>
              </a:ln>
              <a:solidFill>
                <a:srgbClr val="006400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594DA700-3768-4AAA-B118-E5195E7C530E}"/>
              </a:ext>
            </a:extLst>
          </p:cNvPr>
          <p:cNvSpPr txBox="1"/>
          <p:nvPr/>
        </p:nvSpPr>
        <p:spPr>
          <a:xfrm>
            <a:off x="6024535" y="5500702"/>
            <a:ext cx="311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l">
              <a:defRPr sz="20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ru-RU" dirty="0" smtClean="0"/>
              <a:t>громкоговорящие средства на подвижных объектах</a:t>
            </a:r>
            <a:endParaRPr lang="en-US" altLang="ko-KR" dirty="0"/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2804F16E-067E-43D4-A0BD-2F020B453EC6}"/>
              </a:ext>
            </a:extLst>
          </p:cNvPr>
          <p:cNvSpPr txBox="1"/>
          <p:nvPr/>
        </p:nvSpPr>
        <p:spPr>
          <a:xfrm>
            <a:off x="2971615" y="5068003"/>
            <a:ext cx="96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n w="12700">
                  <a:solidFill>
                    <a:schemeClr val="bg1"/>
                  </a:solidFill>
                </a:ln>
                <a:solidFill>
                  <a:srgbClr val="CD651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0</a:t>
            </a:r>
            <a:r>
              <a:rPr lang="ru-RU" altLang="ko-KR" sz="3600" b="1" dirty="0" smtClean="0">
                <a:ln w="12700">
                  <a:solidFill>
                    <a:schemeClr val="bg1"/>
                  </a:solidFill>
                </a:ln>
                <a:solidFill>
                  <a:srgbClr val="CD651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itchFamily="34" charset="0"/>
              </a:rPr>
              <a:t>8</a:t>
            </a:r>
            <a:endParaRPr lang="ko-KR" altLang="en-US" sz="3600" b="1" dirty="0">
              <a:ln w="12700">
                <a:solidFill>
                  <a:schemeClr val="bg1"/>
                </a:solidFill>
              </a:ln>
              <a:solidFill>
                <a:srgbClr val="CD6518"/>
              </a:solidFill>
              <a:latin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3EB1864E-B116-4B8E-84E4-E8C377891D59}"/>
              </a:ext>
            </a:extLst>
          </p:cNvPr>
          <p:cNvSpPr txBox="1"/>
          <p:nvPr/>
        </p:nvSpPr>
        <p:spPr>
          <a:xfrm>
            <a:off x="0" y="4929198"/>
            <a:ext cx="3133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r">
              <a:defRPr sz="20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Arial" pitchFamily="34" charset="0"/>
              </a:defRPr>
            </a:lvl1pPr>
          </a:lstStyle>
          <a:p>
            <a:r>
              <a:rPr lang="ru-RU" dirty="0" smtClean="0"/>
              <a:t>информационно-телекоммуникационная сеть Интернет </a:t>
            </a:r>
            <a:endParaRPr lang="en-US" altLang="ko-KR" dirty="0"/>
          </a:p>
        </p:txBody>
      </p:sp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передачи населению сигналов оповещения  могут использоваться: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3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3" grpId="0"/>
      <p:bldP spid="86" grpId="0"/>
      <p:bldP spid="89" grpId="0"/>
      <p:bldP spid="92" grpId="0"/>
      <p:bldP spid="95" grpId="0"/>
      <p:bldP spid="66" grpId="0" animBg="1"/>
      <p:bldP spid="67" grpId="0" animBg="1"/>
      <p:bldP spid="68" grpId="0" animBg="1"/>
      <p:bldP spid="69" grpId="0" animBg="1"/>
      <p:bldP spid="70" grpId="0" animBg="1"/>
      <p:bldP spid="96" grpId="0" animBg="1"/>
      <p:bldP spid="97" grpId="0" animBg="1"/>
      <p:bldP spid="98" grpId="0" animBg="1"/>
      <p:bldP spid="100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744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770" y="49306"/>
            <a:ext cx="5173486" cy="314635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Нормативно-правовые документы</a:t>
            </a:r>
            <a:endParaRPr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19652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</a:t>
            </a:fld>
            <a:endParaRPr sz="1400" spc="10" dirty="0">
              <a:solidFill>
                <a:schemeClr val="bg1"/>
              </a:solidFill>
            </a:endParaRPr>
          </a:p>
        </p:txBody>
      </p:sp>
      <p:pic>
        <p:nvPicPr>
          <p:cNvPr id="15" name="Picture 4" descr="F:\Охрана труда\интер. 25.06, суббота\abi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14290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Федеральный закон от 21.12.1994г. № 68-ФЗ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 защите населения и территорий от чрезвычайных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ситуаций природного и техногенного характера».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Федеральный закон от 12.02.1998г.  № 28-ФЗ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 гражданской обороне».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Указ Президента от 13.11.2012 г. № 1522 «О создании комплексной системы экстренного оповещения населения об угрозе возникновения или о возникновении чрезвычайных ситуаций».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Постановление Правительства РФ от 30.12.2003г. № 794 «О единой государственной системе предупреждения и ликвидации чрезвычайных ситуаций».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Приказ МЧС России и Министерства цифрового развития, связи и массовых коммуникаций РФ от 31.07.2020 г. № 578/365 «Об утверждении Положения о системах оповещения населения».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Постановление администрации Липецкой области от 9.04.2021г. № 132 «Об утверждении Положения о региональной автоматизированной системе централизованного  оповещения  населения  Липецкой области».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30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2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14282" y="571480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Рассмотрение вопросов об организации оповещения населения и определении способов и сроков оповещения населения Региональной системой оповещения осуществляется комиссией по предупреждению и ликвидации чрезвычайных ситуаций и обеспечению пожарной безопасности Липецкой области.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Решения о создании, реконструкции и модернизации Региональной системы оповещения принимает администрация Липецкой области.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Создание, реконструкция и модернизация Региональной системы оповещения выполняются с обязательным учетом требований, изложенных в приложении № 1 к 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Положению о системах оповещения населения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(утв.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приказом № 578/365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эксплуатационно-технического обслуживания Региональной системы оповещения осуществляется ОКУ "Управление ГПСС Липецкой области" в соответствии с 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Положением по организации эксплуатационно-технического обслуживания систем оповещения населения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(утв.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приказом № 579/366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31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2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целью контроля за поддержанием в готовности Региональной системы оповещения организуются и проводятся проверки, определенные 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Положением о системах оповещения населения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документирования выполнения техническими средствами оповещения действий (процессов, функций, алгоритмов) в ходе оповещения населения (проверки системы оповещения населения) на бумажном и электронном (usb-накопитель, жесткий диск, оптический диск) носителях хранится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менее трех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Порядок действий дежурных (дежурно-диспетчерских) служб органов повседневного управления РСЧС, а также операторов связи, телерадиовещательных организаций и редакций средств массовой информации при передаче сигналов оповещения и экстренной информации определяется действующим законодательством Российской Федерации и другими документами Федеральных органов исполнительной власти, субъектов Российской Федерации, муниципальных образований и организаций, эксплуатирующих опасные производственные объекты.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32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2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Органы государственной власти субъектов Российской Федерации, органы местного самоуправления и организации, в ведении которых находятся системы оповещения населения, а также постоянно действующие органы управления РСЧС, органы повседневного управления РСЧС, операторы связи и редакции средств массовой информации проводят комплекс организационно-технических мероприятий по исключению несанкционированной передачи сигналов оповещения и экстренной информации.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Приоритетный режим функционирования определяется положениями о системах оповещения населения, планами гражданской обороны и защиты населения (планами гражданской обороны) и планами действий по предупреждению и ликвидации чрезвычайных ситуаций.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744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770" y="49306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b="1" cap="all" spc="-10" dirty="0">
                <a:latin typeface="Roboto" pitchFamily="2" charset="0"/>
                <a:ea typeface="Roboto" pitchFamily="2" charset="0"/>
              </a:rPr>
              <a:t>Вопрос </a:t>
            </a:r>
            <a:r>
              <a:rPr lang="ru-RU" b="1" cap="all" spc="-10" dirty="0" smtClean="0">
                <a:latin typeface="Roboto" pitchFamily="2" charset="0"/>
                <a:ea typeface="Roboto" pitchFamily="2" charset="0"/>
              </a:rPr>
              <a:t> 3</a:t>
            </a:r>
            <a:endParaRPr b="1"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19652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33</a:t>
            </a:fld>
            <a:endParaRPr sz="1400" spc="10" dirty="0">
              <a:solidFill>
                <a:schemeClr val="bg1"/>
              </a:solidFill>
            </a:endParaRPr>
          </a:p>
        </p:txBody>
      </p:sp>
      <p:cxnSp>
        <p:nvCxnSpPr>
          <p:cNvPr id="17" name="直接连接符 6"/>
          <p:cNvCxnSpPr/>
          <p:nvPr/>
        </p:nvCxnSpPr>
        <p:spPr>
          <a:xfrm flipV="1">
            <a:off x="1991079" y="1447802"/>
            <a:ext cx="3294" cy="1752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"/>
          <p:cNvGrpSpPr/>
          <p:nvPr/>
        </p:nvGrpSpPr>
        <p:grpSpPr>
          <a:xfrm>
            <a:off x="372054" y="1522584"/>
            <a:ext cx="1440566" cy="1502464"/>
            <a:chOff x="1068965" y="491752"/>
            <a:chExt cx="1197175" cy="1197175"/>
          </a:xfrm>
        </p:grpSpPr>
        <p:grpSp>
          <p:nvGrpSpPr>
            <p:cNvPr id="3" name="组合 14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5680"/>
                <a:endParaRPr lang="zh-CN" altLang="en-US" sz="2400">
                  <a:solidFill>
                    <a:prstClr val="black"/>
                  </a:solidFill>
                  <a:latin typeface="Roboto Black" pitchFamily="2" charset="0"/>
                </a:endParaRPr>
              </a:p>
            </p:txBody>
          </p:sp>
          <p:sp>
            <p:nvSpPr>
              <p:cNvPr id="23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5680"/>
                <a:endParaRPr lang="zh-CN" altLang="en-US" sz="3200">
                  <a:solidFill>
                    <a:prstClr val="white"/>
                  </a:solidFill>
                  <a:latin typeface="Roboto Black" pitchFamily="2" charset="0"/>
                </a:endParaRPr>
              </a:p>
            </p:txBody>
          </p:sp>
        </p:grp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1103170" y="685570"/>
              <a:ext cx="1136841" cy="79208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5680"/>
              <a:r>
                <a:rPr lang="ru-RU" altLang="zh-CN" sz="3200" b="1" dirty="0" smtClean="0">
                  <a:solidFill>
                    <a:prstClr val="black"/>
                  </a:solidFill>
                  <a:latin typeface="Roboto Black" pitchFamily="2" charset="0"/>
                  <a:ea typeface="Roboto Black" pitchFamily="2" charset="0"/>
                </a:rPr>
                <a:t>1.1.3</a:t>
              </a:r>
              <a:endParaRPr lang="zh-CN" altLang="en-US" sz="3200" b="1" dirty="0">
                <a:solidFill>
                  <a:prstClr val="black"/>
                </a:solidFill>
                <a:latin typeface="Roboto Black" pitchFamily="2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00232" y="428604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Действия  населения  по  сигналам  оповещения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1" descr="https://ud.kmvcity.ru/files/i/1/v/S001i1v1429253536457497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736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https://1.bp.blogspot.com/-5n40ZBDdEPU/W71AvfS-oXI/AAAAAAAAVs0/RZ-ACj6K_w84B5jJfGV0RtjnByqgmCf7wCLcBGAs/w1200-h630-p-k-no-nu/vnimani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496"/>
            <a:ext cx="7215238" cy="37941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34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3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4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В России изменился порядок подачи сигналов гражданской обороны для оповещения населения: отныне при различных чрезвычайных ситуациях будет только один сигнал — «Внимание всем!» (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сообщение на сайте МЧС России от 17 мая 2021 г.).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Теперь подается один сигнал гражданской обороны «Внимание всем!», который сопровождается включением сирен, прерывистыми гудками с последующей речевой информацией о сложившейся ситуации и порядке действий.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ttps://87.mchs.gov.ru/uploads/resize_cache/news/2020-08-02/deystviya-naseleniya-po-signalam-opoveshcheniya-grazhdanskoy-oborony_159633235866025285__2000x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142985"/>
            <a:ext cx="8858250" cy="53578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Ранее для оповещения использовались пять сигналов гражданской обороны: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35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3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36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2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мире актуальными стали чрезвычайные ситуации, вызванные новыми угрозами, среди которых риски природного, техногенного и биолого-социального характера,  в 2020 году мир столкнулся 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коронавирусной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инфекцией. Для каждой такой угрозы определять отдельный сигнал нецелесообразно, так как граждане не смогут их запомнить.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связи с этим принято решение о введении единого сигнала оповещения населения о любых опасностях и чрезвычайных ситуациях — «Внимание всем!».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подаче сигнала «Внимание всем!» ведомство рекомендовало внимательно прослушать информацию об алгоритме действий — ее будут транслировать по теле- и радиоканалам, а также передавать короткими текстовыми сообщениями по сети подвижной радиотелефонной связи.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не может получить информацию перечисленными способами, он может обратиться в единую дежурно-диспетчерскую службу муниципального образования или позвонить по единому номеру вызова экстренных оперативных служб 112.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37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3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оповещения населения включается в систему управления гражданской обороной (далее - ГО) и единой государственной системы предупреждения и ликвидации чрезвычайных ситуаций (далее - РСЧС), обеспечивающей доведение до населения, органов управления и сил ГО и РСЧС сигналов оповещения и (или) экстренной информации, и состоит из комбинации взаимодействующих элементов, состоящих из специальных программно-технических средств оповещения, средств комплексной системы экстренного оповещения населения, общероссийской комплексной системы информирования и оповещения населения в местах массового пребывания людей, громкоговорящих средств на подвижных объектах, мобильных и носимых средств оповещения, а также обеспечивающих ее функционирование каналов, линий связи и сетей передачи данных единой сети электросвязи Российской Федерации.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помнить, что все сигналы ГО и действия к ним содержатся в текстовом сообщении, которое включается сразу после звукового оповещения. В нем содержится вся важная информация и руководство к дальнейшим действиям, включая возможную эвакуацию. От того насколько четко, верно вы будете исполнять рекомендации зависит жизнь и здоровье вас и ваших близких, родных людей.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38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8001056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</a:t>
            </a:r>
            <a:r>
              <a:rPr lang="ru-RU" b="1" cap="all" spc="-10" dirty="0" smtClean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Roboto Medium"/>
              </a:rPr>
              <a:t>контрольные  вопросы  к  теме   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1.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Порядок создания КСЭОН утвержден: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ответа: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Приказом МЧС России и Министерства цифрового развития, связи и массовых коммуникаций РФ от 31.07.2020 г. № 578/365 «Об утверждении Положения о системах оповещения населения».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Постановлением Правительства РФ от 30.12.2003г. № 794 «О единой государственной системе предупреждения и ликвидации чрезвычайных ситуаций».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Указом Президента от 13.11.2012 г. N 1522 «О создании комплексной системы экстренного оповещения населения об угрозе возникновения или о возникновении чрезвычайных ситуаций».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39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организации создают  локальные системы оповещения?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ответа: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Организации, эксплуатирующие опасные производственные объекты I и II классов опасности;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Объекты, последствия аварий на которых могут причинять вред жизни и здоровью населения, проживающего или осуществляющего хозяйственную деятельность в зонах воздействия поражающих факторов за пределами их территорий;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 Гидротехнические сооружения высокой опасности;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 всех  вышеперечисленных  случаях.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>
            <a:spLocks/>
          </p:cNvSpPr>
          <p:nvPr/>
        </p:nvSpPr>
        <p:spPr>
          <a:xfrm>
            <a:off x="214282" y="0"/>
            <a:ext cx="8001056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</a:t>
            </a:r>
            <a:r>
              <a:rPr lang="ru-RU" b="1" cap="all" spc="-10" dirty="0" smtClean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Roboto Medium"/>
              </a:rPr>
              <a:t>контрольные  вопросы  к  теме  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2323" y="35678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b="1" cap="all" spc="-10" dirty="0">
                <a:latin typeface="Arial" pitchFamily="34" charset="0"/>
                <a:ea typeface="Roboto" pitchFamily="2" charset="0"/>
                <a:cs typeface="Arial" pitchFamily="34" charset="0"/>
              </a:rPr>
              <a:t>Содержание</a:t>
            </a:r>
            <a:endParaRPr b="1" cap="all" spc="-10" dirty="0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4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752" y="1214422"/>
            <a:ext cx="8915400" cy="4109675"/>
          </a:xfrm>
          <a:prstGeom prst="rect">
            <a:avLst/>
          </a:prstGeom>
        </p:spPr>
        <p:txBody>
          <a:bodyPr wrap="square" lIns="46570" tIns="23285" rIns="46570" bIns="23285">
            <a:spAutoFit/>
          </a:bodyPr>
          <a:lstStyle/>
          <a:p>
            <a:pPr marL="712788" indent="-712788" defTabSz="9017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1.1.1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Вопрос 1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 </a:t>
            </a:r>
            <a:r>
              <a:rPr lang="ru-RU" sz="2400" b="1" dirty="0"/>
              <a:t>«Система оповещения и информирования населения Липецкой области при чрезвычайных </a:t>
            </a:r>
            <a:r>
              <a:rPr lang="ru-RU" sz="2400" b="1" dirty="0" smtClean="0"/>
              <a:t>ситуациях</a:t>
            </a:r>
            <a:r>
              <a:rPr lang="ru-RU" sz="2400" b="1" dirty="0" smtClean="0"/>
              <a:t>».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Medium" pitchFamily="2" charset="0"/>
              <a:cs typeface="Arial" pitchFamily="34" charset="0"/>
            </a:endParaRPr>
          </a:p>
          <a:p>
            <a:pPr defTabSz="901700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Medium" pitchFamily="2" charset="0"/>
              <a:cs typeface="Arial" pitchFamily="34" charset="0"/>
            </a:endParaRPr>
          </a:p>
          <a:p>
            <a:pPr marL="723900" indent="-723900" defTabSz="9017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1.1.2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Вопрос 2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 </a:t>
            </a:r>
            <a:r>
              <a:rPr lang="ru-RU" sz="2400" b="1" dirty="0"/>
              <a:t>«Действия должностных лиц ГО и РСЧС по организации оповещения работников объекта (населения) по </a:t>
            </a:r>
            <a:r>
              <a:rPr lang="ru-RU" sz="2400" b="1" dirty="0" smtClean="0"/>
              <a:t>сигналу </a:t>
            </a:r>
            <a:r>
              <a:rPr lang="ru-RU" sz="2400" b="1" dirty="0"/>
              <a:t>ГО</a:t>
            </a:r>
            <a:r>
              <a:rPr lang="ru-RU" sz="2400" b="1" dirty="0" smtClean="0"/>
              <a:t>».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Medium" pitchFamily="2" charset="0"/>
              <a:cs typeface="Arial" pitchFamily="34" charset="0"/>
            </a:endParaRPr>
          </a:p>
          <a:p>
            <a:pPr defTabSz="901700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Medium" pitchFamily="2" charset="0"/>
              <a:cs typeface="Arial" pitchFamily="34" charset="0"/>
            </a:endParaRPr>
          </a:p>
          <a:p>
            <a:pPr marL="723900" indent="-723900" defTabSz="9017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1.1.3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Вопрос 3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Medium" pitchFamily="2" charset="0"/>
                <a:cs typeface="Arial" pitchFamily="34" charset="0"/>
              </a:rPr>
              <a:t> </a:t>
            </a:r>
            <a:r>
              <a:rPr lang="ru-RU" sz="2400" b="1" dirty="0"/>
              <a:t>«Действия населения по </a:t>
            </a:r>
            <a:r>
              <a:rPr lang="ru-RU" sz="2400" b="1" dirty="0" smtClean="0"/>
              <a:t>сигналу </a:t>
            </a:r>
            <a:r>
              <a:rPr lang="ru-RU" sz="2400" b="1" dirty="0"/>
              <a:t>оповещения</a:t>
            </a:r>
            <a:r>
              <a:rPr lang="ru-RU" sz="2400" b="1" dirty="0" smtClean="0"/>
              <a:t>».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Medium" pitchFamily="2" charset="0"/>
              <a:cs typeface="Arial" pitchFamily="34" charset="0"/>
            </a:endParaRPr>
          </a:p>
          <a:p>
            <a:pPr defTabSz="901700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Medium" pitchFamily="2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40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3" name="object 8"/>
          <p:cNvSpPr txBox="1">
            <a:spLocks/>
          </p:cNvSpPr>
          <p:nvPr/>
        </p:nvSpPr>
        <p:spPr>
          <a:xfrm>
            <a:off x="214282" y="0"/>
            <a:ext cx="8001056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</a:t>
            </a:r>
            <a:r>
              <a:rPr lang="ru-RU" b="1" cap="all" spc="-10" dirty="0" smtClean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Roboto Medium"/>
              </a:rPr>
              <a:t>контрольные  вопросы  к  теме  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14282" y="1214422"/>
            <a:ext cx="87154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3.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режим функционирования является основным для локальных систем оповещения и комплексной системы экстренного оповещения населения (КСЭОН)?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ответа: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Автоматический;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Автоматизированный;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Ручной.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41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>
            <a:spLocks/>
          </p:cNvSpPr>
          <p:nvPr/>
        </p:nvSpPr>
        <p:spPr>
          <a:xfrm>
            <a:off x="214282" y="0"/>
            <a:ext cx="8001056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</a:t>
            </a:r>
            <a:r>
              <a:rPr lang="ru-RU" b="1" cap="all" spc="-10" dirty="0" smtClean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Roboto Medium"/>
              </a:rPr>
              <a:t>контрольные  вопросы  к  теме   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4.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режим функционирования является основным для региональных и муниципальных систем оповещения?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ответа: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Автоматический;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Автоматизированный;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Ручной.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42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3" name="object 8"/>
          <p:cNvSpPr txBox="1">
            <a:spLocks/>
          </p:cNvSpPr>
          <p:nvPr/>
        </p:nvSpPr>
        <p:spPr>
          <a:xfrm>
            <a:off x="214282" y="0"/>
            <a:ext cx="8001056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</a:t>
            </a:r>
            <a:r>
              <a:rPr lang="ru-RU" b="1" cap="all" spc="-10" dirty="0" smtClean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Roboto Medium"/>
              </a:rPr>
              <a:t>контрольные  вопросы  к  теме   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 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документирования выполнения техническими средствами оповещения действий в ходе оповещения населения  на бумажном и электронном  носителях хранится: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ответа: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 не менее года;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не менее двух лет;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не менее трех лет.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B07A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 flipV="1">
            <a:off x="4585447" y="377437"/>
            <a:ext cx="4572000" cy="45719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24400" y="76100"/>
            <a:ext cx="4419600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cap="all" spc="-10" dirty="0">
                <a:latin typeface="Roboto" pitchFamily="2" charset="0"/>
                <a:ea typeface="Roboto" pitchFamily="2" charset="0"/>
              </a:rPr>
              <a:t>Спасибо за внимание !</a:t>
            </a:r>
            <a:endParaRPr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0" y="6526064"/>
            <a:ext cx="60511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43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313" y="1331712"/>
            <a:ext cx="4182874" cy="4194576"/>
          </a:xfrm>
          <a:prstGeom prst="rect">
            <a:avLst/>
          </a:prstGeom>
          <a:noFill/>
          <a:ln w="508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570" tIns="23285" rIns="46570" bIns="23285" anchor="ctr"/>
          <a:lstStyle/>
          <a:p>
            <a:pPr algn="ctr">
              <a:defRPr/>
            </a:pPr>
            <a:endParaRPr lang="ru-RU" sz="360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285783" y="2005121"/>
            <a:ext cx="4121980" cy="334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6570" tIns="23285" rIns="46570" bIns="232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  <a:spcAft>
                <a:spcPts val="611"/>
              </a:spcAft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Телефоны:</a:t>
            </a:r>
          </a:p>
          <a:p>
            <a:pPr algn="l">
              <a:lnSpc>
                <a:spcPct val="150000"/>
              </a:lnSpc>
              <a:spcAft>
                <a:spcPts val="611"/>
              </a:spcAft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+ 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7 (4742) 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33-65-72</a:t>
            </a:r>
          </a:p>
          <a:p>
            <a:pPr algn="l">
              <a:lnSpc>
                <a:spcPct val="150000"/>
              </a:lnSpc>
              <a:spcAft>
                <a:spcPts val="611"/>
              </a:spcAft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+ 7 (4742) 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33-65-86</a:t>
            </a:r>
            <a:endParaRPr lang="ru-RU" altLang="ru-RU" sz="1800" dirty="0">
              <a:solidFill>
                <a:schemeClr val="tx1">
                  <a:lumMod val="95000"/>
                  <a:lumOff val="5000"/>
                </a:schemeClr>
              </a:solidFill>
              <a:latin typeface="Roboto Medium" pitchFamily="2" charset="0"/>
              <a:ea typeface="Roboto Medium" pitchFamily="2" charset="0"/>
            </a:endParaRPr>
          </a:p>
          <a:p>
            <a:pPr algn="l">
              <a:lnSpc>
                <a:spcPct val="150000"/>
              </a:lnSpc>
              <a:spcAft>
                <a:spcPts val="611"/>
              </a:spcAft>
            </a:pPr>
            <a:r>
              <a:rPr lang="en-US" sz="1800" dirty="0" smtClean="0">
                <a:latin typeface="Roboto Medium" pitchFamily="2" charset="0"/>
                <a:ea typeface="Roboto Medium" pitchFamily="2" charset="0"/>
              </a:rPr>
              <a:t>E-mail</a:t>
            </a:r>
            <a:r>
              <a:rPr lang="en-US" sz="1800" dirty="0">
                <a:latin typeface="Roboto Medium" pitchFamily="2" charset="0"/>
                <a:ea typeface="Roboto Medium" pitchFamily="2" charset="0"/>
              </a:rPr>
              <a:t>:</a:t>
            </a:r>
            <a:r>
              <a:rPr lang="ru-RU" sz="1800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sz="1800" dirty="0" smtClean="0">
                <a:latin typeface="Roboto Medium" pitchFamily="2" charset="0"/>
                <a:ea typeface="Roboto Medium" pitchFamily="2" charset="0"/>
              </a:rPr>
              <a:t>prepod48@mail.ru</a:t>
            </a:r>
            <a:endParaRPr lang="ru-RU" sz="1800" dirty="0" smtClean="0">
              <a:latin typeface="Roboto Medium" pitchFamily="2" charset="0"/>
              <a:ea typeface="Roboto Medium" pitchFamily="2" charset="0"/>
            </a:endParaRPr>
          </a:p>
          <a:p>
            <a:pPr algn="l">
              <a:lnSpc>
                <a:spcPct val="150000"/>
              </a:lnSpc>
              <a:spcAft>
                <a:spcPts val="611"/>
              </a:spcAft>
            </a:pPr>
            <a:r>
              <a:rPr lang="en-US" sz="1800" dirty="0">
                <a:latin typeface="Roboto Medium" pitchFamily="2" charset="0"/>
                <a:ea typeface="Roboto Medium" pitchFamily="2" charset="0"/>
                <a:hlinkClick r:id="rId5"/>
              </a:rPr>
              <a:t>http: // www.umcgochs48.ru</a:t>
            </a:r>
            <a:endParaRPr lang="en-US" sz="1800" dirty="0">
              <a:latin typeface="Roboto Medium" pitchFamily="2" charset="0"/>
              <a:ea typeface="Roboto Medium" pitchFamily="2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Россия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, 398055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,</a:t>
            </a:r>
            <a:b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</a:b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г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. Липецк, ул. </a:t>
            </a:r>
            <a:r>
              <a:rPr lang="ru-RU" alt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Московская</a:t>
            </a: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Medium" pitchFamily="2" charset="0"/>
                <a:ea typeface="Roboto Medium" pitchFamily="2" charset="0"/>
              </a:rPr>
              <a:t>, 16 </a:t>
            </a:r>
            <a:endParaRPr lang="ru-RU" alt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221312" y="1514903"/>
            <a:ext cx="4182875" cy="3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570" tIns="23285" rIns="46570" bIns="232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КОНТАКТЫ</a:t>
            </a:r>
            <a:endParaRPr lang="ru-RU" altLang="ru-RU" sz="20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5943600" y="2140154"/>
            <a:ext cx="3172478" cy="4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570" tIns="23285" rIns="46570" bIns="232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altLang="ru-RU" sz="24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УМЦ в </a:t>
            </a:r>
            <a:r>
              <a:rPr lang="ru-RU" altLang="ru-RU" sz="2400" dirty="0" err="1" smtClean="0">
                <a:latin typeface="Roboto Black" panose="02000000000000000000" pitchFamily="2" charset="0"/>
                <a:ea typeface="Roboto Black" panose="02000000000000000000" pitchFamily="2" charset="0"/>
              </a:rPr>
              <a:t>соцсетях</a:t>
            </a:r>
            <a:endParaRPr lang="ru-RU" altLang="ru-RU" sz="2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57" y="4498643"/>
            <a:ext cx="273177" cy="322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82" y="3384195"/>
            <a:ext cx="344596" cy="3445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94" y="3970171"/>
            <a:ext cx="381000" cy="30347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383105" y="3374537"/>
            <a:ext cx="3595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hlinkClick r:id="rId10"/>
              </a:rPr>
              <a:t>УМЦ </a:t>
            </a:r>
            <a:r>
              <a:rPr lang="ru-RU" dirty="0" smtClean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10"/>
              </a:rPr>
              <a:t>в </a:t>
            </a:r>
            <a:r>
              <a:rPr lang="ru-RU" dirty="0" err="1" smtClean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10"/>
              </a:rPr>
              <a:t>Однокласники</a:t>
            </a:r>
            <a:endParaRPr lang="ru-RU" dirty="0" smtClean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ru-RU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11"/>
              </a:rPr>
              <a:t>УМЦ </a:t>
            </a:r>
            <a:r>
              <a:rPr lang="ru-RU" dirty="0" err="1" smtClean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11"/>
              </a:rPr>
              <a:t>ВКонтакте</a:t>
            </a:r>
            <a:endParaRPr lang="ru-RU" dirty="0" smtClean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ru-RU" dirty="0" smtClean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12"/>
              </a:rPr>
              <a:t>УМЦ в </a:t>
            </a:r>
            <a:r>
              <a:rPr lang="en-US" dirty="0" smtClean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12"/>
              </a:rPr>
              <a:t>Telegram</a:t>
            </a:r>
            <a:endParaRPr lang="ru-RU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4" name="Picture 2" descr="C:\Users\днс\Desktop\эмб.УМЦ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650"/>
                    </a14:imgEffect>
                    <a14:imgEffect>
                      <a14:saturation sat="1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44099" y="1890394"/>
            <a:ext cx="996609" cy="96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32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2805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9864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5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Оповещение населения о чрезвычайных ситуациях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это доведение до населения сигналов оповещения и экстренной информации об опасностях, возникающих при угрозе возникновения или возникновении чрезвычайных ситуаций природного и техногенного характера, а также при ведении военных действий или вследствие этих действий, о правилах поведения населения и необходимости проведения мероприятий по защите.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0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https://r-19.ru/upload/iblock/a77/IMG_20181107_1352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71744"/>
            <a:ext cx="5715000" cy="4143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0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2805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8181752" y="5957248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610600" y="6449864"/>
            <a:ext cx="5012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6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Сигнал оповещения является командой для проведения мероприятий по гражданской обороне и защите населения от чрезвычайных ситуаций природного и техногенного характера органами управления и силами гражданской обороны и единой государственной системы предупреждения и ликвидации чрезвычайных ситуаций, а также для применения населением средств и способов защиты.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Экстренная информация о фактических и прогнозируемых опасных природных явлениях и техногенных процессах, загрязнении окружающей среды, заболеваниях, которые могут угрожать жизни или здоровью граждан, а также правилах поведения и способах защиты незамедлительно передается по системе оповещения населения.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1" name="Picture 3" descr="https://news.store.rambler.ru/img/57f8657bca487341762142e80b87eb39?img-format=auto&amp;img-1-resize=height:355,fit:max&amp;img-2-filter=sharp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643314"/>
            <a:ext cx="7143800" cy="285752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77441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770" y="49306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>
              <a:spcBef>
                <a:spcPts val="53"/>
              </a:spcBef>
            </a:pPr>
            <a:r>
              <a:rPr lang="ru-RU" b="1" cap="all" spc="-10" dirty="0">
                <a:latin typeface="Roboto" pitchFamily="2" charset="0"/>
                <a:ea typeface="Roboto" pitchFamily="2" charset="0"/>
              </a:rPr>
              <a:t>Вопрос 1</a:t>
            </a:r>
            <a:endParaRPr b="1" cap="all" spc="-1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4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19652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7</a:t>
            </a:fld>
            <a:endParaRPr sz="1400" spc="10" dirty="0">
              <a:solidFill>
                <a:schemeClr val="bg1"/>
              </a:solidFill>
            </a:endParaRPr>
          </a:p>
        </p:txBody>
      </p:sp>
      <p:cxnSp>
        <p:nvCxnSpPr>
          <p:cNvPr id="17" name="直接连接符 6"/>
          <p:cNvCxnSpPr/>
          <p:nvPr/>
        </p:nvCxnSpPr>
        <p:spPr>
          <a:xfrm flipV="1">
            <a:off x="1991079" y="1447802"/>
            <a:ext cx="3294" cy="1752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"/>
          <p:cNvGrpSpPr/>
          <p:nvPr/>
        </p:nvGrpSpPr>
        <p:grpSpPr>
          <a:xfrm>
            <a:off x="372054" y="1522584"/>
            <a:ext cx="1440566" cy="1502464"/>
            <a:chOff x="1068965" y="491752"/>
            <a:chExt cx="1197175" cy="1197175"/>
          </a:xfrm>
        </p:grpSpPr>
        <p:grpSp>
          <p:nvGrpSpPr>
            <p:cNvPr id="3" name="组合 14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5680"/>
                <a:endParaRPr lang="zh-CN" altLang="en-US" sz="2400">
                  <a:solidFill>
                    <a:prstClr val="black"/>
                  </a:solidFill>
                  <a:latin typeface="Roboto Black" pitchFamily="2" charset="0"/>
                </a:endParaRPr>
              </a:p>
            </p:txBody>
          </p:sp>
          <p:sp>
            <p:nvSpPr>
              <p:cNvPr id="23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65680"/>
                <a:endParaRPr lang="zh-CN" altLang="en-US" sz="3200">
                  <a:solidFill>
                    <a:prstClr val="white"/>
                  </a:solidFill>
                  <a:latin typeface="Roboto Black" pitchFamily="2" charset="0"/>
                </a:endParaRPr>
              </a:p>
            </p:txBody>
          </p:sp>
        </p:grp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1103170" y="685570"/>
              <a:ext cx="1136841" cy="79208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5680"/>
              <a:r>
                <a:rPr lang="ru-RU" altLang="zh-CN" sz="3200" b="1" dirty="0" smtClean="0">
                  <a:solidFill>
                    <a:prstClr val="black"/>
                  </a:solidFill>
                  <a:latin typeface="Roboto Black" pitchFamily="2" charset="0"/>
                  <a:ea typeface="Roboto Black" pitchFamily="2" charset="0"/>
                </a:rPr>
                <a:t>1.1.1</a:t>
              </a:r>
              <a:endParaRPr lang="zh-CN" altLang="en-US" sz="3200" b="1" dirty="0">
                <a:solidFill>
                  <a:prstClr val="black"/>
                </a:solidFill>
                <a:latin typeface="Roboto Black" pitchFamily="2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00232" y="500042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Система оповещения и информирования населения Липецкой области при чрезвычайных ситуациях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7" descr="C:\Users\умц\Desktop\Липецк.обл..jpg"/>
          <p:cNvPicPr>
            <a:picLocks noChangeAspect="1" noChangeArrowheads="1"/>
          </p:cNvPicPr>
          <p:nvPr/>
        </p:nvPicPr>
        <p:blipFill>
          <a:blip r:embed="rId4"/>
          <a:srcRect b="76993"/>
          <a:stretch>
            <a:fillRect/>
          </a:stretch>
        </p:blipFill>
        <p:spPr bwMode="auto">
          <a:xfrm>
            <a:off x="2000232" y="1714489"/>
            <a:ext cx="692948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https://www.mos-uk1.ru/upload/iblock/55b/55bb0124935c0ad3490e55ffbbf9c4a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143248"/>
            <a:ext cx="5143536" cy="3571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8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система оповещения создается на региональном уровне функционирования единой государственной системы предупреждения и ликвидации чрезвычайных ситуаций.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система оповещения является частью системы управления гражданской обороной Липецкой области и Липецкой территориальной подсистемы единой государственной системы предупреждения и ликвидации чрезвычайных ситуаций.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система оповещения состоит из комбинации взаимодействующих элементов, состоящих из специальных программно-технических средств оповещения, средств комплексной системы экстренного оповещения населения Липецкой области, регионального сегмента общероссийской комплексной системы информирования и оповещения населения в местах массового пребывания людей, громкоговорящих средств на подвижных объектах, мобильных и носимых средств оповещения, а также обеспечивающих ее функционирование каналов, линий связи и сетей передачи данных единой сети электросвязи Российской Федерации.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/>
          <p:nvPr/>
        </p:nvSpPr>
        <p:spPr>
          <a:xfrm>
            <a:off x="-13447" y="6489095"/>
            <a:ext cx="9144000" cy="396000"/>
          </a:xfrm>
          <a:custGeom>
            <a:avLst/>
            <a:gdLst/>
            <a:ahLst/>
            <a:cxnLst/>
            <a:rect l="l" t="t" r="r" b="b"/>
            <a:pathLst>
              <a:path w="20104100" h="838200">
                <a:moveTo>
                  <a:pt x="20104099" y="0"/>
                </a:moveTo>
                <a:lnTo>
                  <a:pt x="0" y="0"/>
                </a:lnTo>
                <a:lnTo>
                  <a:pt x="0" y="837670"/>
                </a:lnTo>
                <a:lnTo>
                  <a:pt x="20104099" y="837670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20104100">
                <a:moveTo>
                  <a:pt x="0" y="0"/>
                </a:moveTo>
                <a:lnTo>
                  <a:pt x="20104099" y="0"/>
                </a:lnTo>
              </a:path>
            </a:pathLst>
          </a:custGeom>
          <a:ln w="29684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8181752" y="5943600"/>
            <a:ext cx="975696" cy="927701"/>
          </a:xfrm>
          <a:custGeom>
            <a:avLst/>
            <a:gdLst/>
            <a:ahLst/>
            <a:cxnLst/>
            <a:rect l="l" t="t" r="r" b="b"/>
            <a:pathLst>
              <a:path w="2167890" h="2167890">
                <a:moveTo>
                  <a:pt x="2167473" y="0"/>
                </a:moveTo>
                <a:lnTo>
                  <a:pt x="0" y="2167462"/>
                </a:lnTo>
                <a:lnTo>
                  <a:pt x="2167473" y="2167462"/>
                </a:lnTo>
                <a:lnTo>
                  <a:pt x="216747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000">
              <a:solidFill>
                <a:schemeClr val="bg1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534401" y="6553200"/>
            <a:ext cx="609600" cy="185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04" algn="ctr">
              <a:lnSpc>
                <a:spcPts val="1390"/>
              </a:lnSpc>
            </a:pPr>
            <a:fld id="{1AADCD55-9889-4088-A6F0-1630CC9EC0CF}" type="slidenum">
              <a:rPr lang="en-US" sz="1400" spc="10">
                <a:solidFill>
                  <a:schemeClr val="bg1"/>
                </a:solidFill>
              </a:rPr>
              <a:pPr marL="19404" algn="ctr">
                <a:lnSpc>
                  <a:spcPts val="1390"/>
                </a:lnSpc>
              </a:pPr>
              <a:t>9</a:t>
            </a:fld>
            <a:endParaRPr sz="1400" spc="10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214282" y="0"/>
            <a:ext cx="2983738" cy="283857"/>
          </a:xfrm>
          <a:prstGeom prst="rect">
            <a:avLst/>
          </a:prstGeom>
        </p:spPr>
        <p:txBody>
          <a:bodyPr vert="horz" wrap="square" lIns="0" tIns="6792" rIns="0" bIns="0" rtlCol="0">
            <a:spAutoFit/>
          </a:bodyPr>
          <a:lstStyle/>
          <a:p>
            <a:pPr marL="6468" marR="0" lvl="0" indent="0" defTabSz="91440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 Medium"/>
              </a:rPr>
              <a:t>  Вопрос 1</a:t>
            </a:r>
            <a:endParaRPr kumimoji="0" lang="ru-RU" sz="1800" b="1" i="0" u="none" strike="noStrike" kern="0" cap="all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 Medium"/>
            </a:endParaRP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и поддержание в состоянии постоянной готовности Региональной системы оповещения является составной частью комплекса мероприятий, проводимых администрацией Липецкой области по подготовке и ведению гражданской обороны, предупреждению и ликвидации чрезвычайных ситуаций природного и техногенного характера.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Границами зоны действия Региональной системы оповещения являются административные границы Липецкой области.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5" name="Picture 3" descr="https://avatars.dzeninfra.ru/get-zen_doc/3908958/pub_5f9aa6c62603b20d51b5cc86_5f9aa74d9037085821d594a7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19919"/>
            <a:ext cx="4286280" cy="389522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CURRENT_PLAYER_ID" val="universal"/>
  <p:tag name="ISPRING_LMS_API_VERSION" val="SCORM 2004 (4th edition)"/>
  <p:tag name="ISPRING_ULTRA_SCORM_COURSE_ID" val="B3157BB4-9396-4408-AF27-0843087F6537"/>
  <p:tag name="ISPRING_CMI5_LAUNCH_METHOD" val="any window"/>
  <p:tag name="ISPRINGCLOUDFOLDERID" val="1"/>
  <p:tag name="ISPRINGONLINEFOLDERID" val="1"/>
  <p:tag name="ISPRING_SCORM_RATE_SLIDES" val="0"/>
  <p:tag name="ISPRING_PRESENTATION_COURSE_TITLE" val="Порядок информирования об угрозе совершения или о совершении терракта на объекте (территории)"/>
  <p:tag name="ISPRING_PLAYERS_CUSTOMIZATION_2" val="UEsDBBQAAgAIAAxM7FT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E6rH1V0ocxqYQgAAJ4gAAAdAAAAdW5pdmVyc2FsL2NvbW1vbl9tZXNzYWdlcy5sbmfNWt1u21YSvi/QdyAMGOgCm/QHaLAonAQUdWwRoUiVPIqTFgvC2BiBAccp6rbo3sV2u3WRNDaCBEmTJmmyi73pXiiOZMv6yyscvkKfZL+ZQ0qU7CxJeY3dCzkiqTM/35n5Zs4wcxe/vbFqfLP85frKzbXzMx+e/WDGWF77y81rK2vXz8/U5fyZP80Y618trV1bWr25tnx+Zu3mjHHxwrvvzK0urV3/eun6Mr6/+45hzN1YXl/H5foFuhpdGyvXzs/USqFpWSII7JIjQtO3zdAxS8IJS6Z1KZReWBILtjtzQT1XreiWaqnDaFO1DdUxVF81oh9UQ3WjLSPaUF18PVRN1Zh7P1ZQTJ8npVcNa6YrHKh7qtpqX/WjnWjHUG8gug/d3ejOdMJd87K9YErbc8NSHXrcACoeQ+YAsjvkD5xRe9D5Gk79Df+2p1MUCCltdyFgDxrRRrQJ0AbAhZU01YBvbUFrX3+fWpFjlwW0vEhwn06M9GpDyO/RDkffnxD0etn2gLfva7hZDYTvwukmcIXTBDqjsofPPu62oKetWgW01BzzqvDDwBLQRPo8GQb1Ws3zpShD233IQ2BC/mvSE91WhwZvRYs3ep88pT1vkZsDmNDk6N7Hsj08b+G3G4TBnsFr6H6PftwEGjtJsL9iF9qqCbx+VO3o+wIOBJdsN4TxDFl823ZseTWseryvE+mWNuSUzHA9v2o6ufQTZl3OHsBLl108o983iuqu+SIQrsRe1iqe9KD4HwiRTZJM4qLv4NAOJw4yiLxtgnLa+F5IE+VK6IbefGh5dVem08aY/bQuAg5Vt14tCX/WgPwDY1Z6EmgkD4PZAvouQ91xOXCPdglI/XdyYNEEbFXTv6SRtHyBG+Vw0ZYVdnCgDoiNaZsQKnrTetD9Y3QnumuwSlyegQWU9hvEecZK8MWXKC9ZViS1wazVYj4d+gjWg95GNh9ZXhXEczV0vAUUGXsBa5/ogKKIU29QYthgTUMw7r2Pzp379sOPz/2hkOQAMe1kyjZY+Mcf5JDtSt9zNGeGrrgimW12If+BelBstVeXju1qEn8CET9D0G/FRCB9LjPou+ohPvczV9d9H+kWZ4QdMHESXo5IiLPL3M+x2eQ039exSbepHAzUK9SIAZN5j7Offov4odhiisXfO6mGgLNXI95Hac1M3LJXNRHPIAbp2xYlEJUPkDhYgVibouuN1gMTukcM0Dda+B3sxm/ies4l3oh+YnLpaUrpsWuts9kmLbqOZ5Y54KtIQHNBTICVAqDxNgsoC/cSDjCiLa7/nKB0G99RYV7Brw1m1AZu0KOWFtfmcrafEEWSqkZtdemv2jcqXdG2seIF2Q755iLaFOSw5wQoAOXkDrx6yJ0QccI2GUV7Ce1MWXtxvrQKyvfNQPichA3d86jOFBJCncnPqAJoMWwdImOjqEUVe6Hi4CPZrF9g1i0EKHwuJqYmXK5YXY4l7VsOIXHBM4Ng0fPLXBgAOGWUjoE3bM+AOq+k1ucOsizdtmt54ABLpvU/hQzeckiiViltQbZAOGNynsa0AoCQMKHU5Pj0OM44OBJjeNLX6OFRh2NkL+mRozt/TLzlUmkgAlq6DxlrUjgJmhC6xW3fYYqEMjPCMeuuVQlLclTKHjLRbI1CLacMkNc4T7wY7pre4HEeQG91TIK3xxI80/xYGU5RV8DpDPsD9bLIKu8S5ZZ6XGTNVRHo8pe1KHX+QtFJqJ0rzr3otkH4cFO+mbCdDvWGBo2JbbyoYBETOQKUKgt3N/wHu78DYDvR1tliRgUCvZ4rbdNJt4cj4/rjte6IaSe1BqXcEmXilk/r9mfhvGk73M2lc4mx6o8w2oaZbYPTBkEaV7jRSbxlzMaF3i2LK9TYxqvfAveR+g1OQvzfpWMFh+0IlaLujPUZE14lZVQnc0wUjSSdueRoWkr3FP18tJIXm2n8IQI9PWeIeFjMdir0YqY7Ba+GR+n/HHg6TkCvHHgTJh7D6s3RQfz/NDzHZgjThOgUUVkElmldKRydRQPy9N2KJwMC5wGQsjhzY2llNf+yCikr2R7TeQdm3s5Tw0frbXfeY8gmRg/5JbheIuQpha3ucb6jqsAFJD6WDI4bb7Tyawkq2F/t53PaLuaJV7yFBaTwzCI9o5hq6DKStyhKgS1199Mg2spayrR6ggYy4cTTbxVTJ9Oxbkja0hHcRPHsig/NPwzPa8UnzNBTr4oEU92oHKVlwkU3qKRkj8c+ev/jUyUlZs4jMo+JYvAofni619O4qsbFkxgcY/N8bLCQsm7CmOhulrIh2Z3k0JEirNOPm0CYPo4HlulaQh9kN+MJRCPnUhAKYezIYHhIecHbTIOsZIZ4GFfRfkK8FAo5FeipUlnMm1CSgEmsQuf/Tk4hkyb+iqPIQ/V3nP7/pV6qXXx+MyD0mXoE6x+r3U8KyaXjFeqbGMr/nA9qPe4XOqr958LSyM2RsJcArHN8c5Utul7iQA9Cb35e5ycxaGZkSLM07hNP836hIxwAepRneTxMTMVF7pGitJG04+O2e/rt3gbP3Oi1QovJhTOhd8w4Ytjack68fQDXMpgZD7j72KbnhhbdSOZ7NEnJxotAjoPVlNK0KlUQTsCxRmS1RQPt6HYRMUnMW17dD8SQr/Q4ezj3Mugox9PyRhHhNKVHTeShEYQ+Aiz8ZhAs0tMgEZFPTNminSIqOHziocUwF4oIGE2jn3F7T1zZzftaIi3o5B0U4STtWmiWyzzE53e1Xe5A+kmhi8diTa51KVvpZjc96yfCnpj259VvVUwXtf1/YoIvxHDWT6Pn0Wz2NcfNAbVjv9/6Z5Yg/S4qro6oH/p69LaG+9LhMGpc2vBqnf8nwdz7qf9Y8G9QSwMEFAACAAgATqsf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Oqx9VdATPoW0FAADFGQAAJwAAAHVuaXZlcnNhbC9mbGFzaF9wdWJsaXNoaW5nX3NldHRpbmdzLnhtbOVZ3U4bRxS+91OMtspd44WENATZRtQ2ilWDKd5UiaoKjb2DPWW9u9odh9ArftSGiihBVVCrVA1tKvWmvXAD2xoTO68w+wp9kp7ZXRv/QZYUEGkuFuyZM99855tzzp5dxyYfVDR0n1g2NfS4NBodkRDRi4ZK9VJcuqNMXx2XkM2wrmLN0Elc0g0JTSYiMbNa0KhdzhPGwNRGAKPbEyaLS2XGzAlZXl5ejlLbtMSsoVUZ4NvRolGRTYvYRGfEkk0Nr8A/tmISWwoQQgDAVTH0YFkiEkEo5iPNGGpVI4iqwFynwimsTWvYLkuyb1bAxaWSZVR1NWlohoWsUiEufZBMp0ZT19s2PlSKVoguNLETMCiG2QRWVSpYYC1PvyKoTGipDHRHR8YktExVVo5L18YEDJjLgzAeuO87FjBJA0TQWYBfIQyrmGH/q78hIw+Y3R7wh9QVHVdoUYEZJASISyllIZ/NpNILszklnV+4rcxkfQ6nWKSk7yqnWKRklGz6NPZh4ZO5O/P50+DfvjeXns9mZj9ZUHK5rJKZO1oFR9CjYEzulTgGR2FUrSLpKBxj5WqloGOqQVT36W4TBnmhYatEFGOawrEvYs0mEvrSJKVPq1ijbEWEAqTPEiHmlG2SIpsX5xyXmFUl0hGcDwjE4PA7QXTjVieGbo73uC77ux+5NZRlDDOGi2WINhjzqMXk7qG2GRWJh4uM3odQJn1OLlY1LV81TcNiCUHa27t7sMPhGJjYoqH3KCe+o4KhqR29SKVA1FlcIV05ml+i+jRYjkpoEc5YAyVzJtFRHutQFygDdYsdALtasBllXj2YDqynLIo1BHhQuAiayQ+oXSxjy+451M7BimQsJj7n3/Maf8Udd503eP0LX3Z/7vg1L7jDG+6au454k9eQu8YPAeWA73MnFAL/zt1C7te8BbvW4XIQf8lb/G+4/gTEFnyDYfcR4q/dVbBaA4Zg6676Aw5YOrwJC2vuN7zO68CgPfMXrHf4Hm8hz6s1YTQZitNPsA72F7TAkbrYEsFGNSDjuKvuZkBJ0BWwHx7tCG4j9yF8fAVjwhg+HgjXfHn4PizfEJz4QZdW0VCsnvJD90kHNiBXawMDUhOE2OoBRp4E/a64G2AhYDaFwoGyAc22T4PHia74pSwzm0rfvXLBlE9Q/2yYijAUO7fjbBPgwquB/AN2RKS1IAwcP5L7QlYMC+ICxoFQ2HAfu9+Cg04XsrsVPcsQhZmm58QqTDXECYNBU5AS0xcUuGG5irkaQLf43iVIqdNm0ckOnX8+vUUKnT3BThr5UQ/H4qXRmUp18cnWlt2rk/twHYptgUNdDA8V+wQ2wRntC7MGrGnCnasWXt1jnK5524j0rvVtJW6w64K0+0jsJ8LH/wP6PwEaDXcjnAy/dCEGNJq9vg6QOIt9R0avXR+78dHN8VsTUfmf1d+unrgoaJLnNEz1dpecPLZtD7eqr3l/w6LjWvg3LDuhkR9YO21YFehtiTrAdfjTTIjlmVklPT+VVDKfZZR7QwA80QebyJgsGtzh/a7X9V/Wdpf/zHeg4/2V/8j/gC52G67fEd/lz/kPEOjP+PZEyJwQLepryIt9vyLAXcgvTs129RJJEvI+uQ2MtvnTkEVpG7jv8J2w1iE57PAXoSyf82eh7HZ7qmZXM9/Xu7uPQ2675zUzovg+DCQP1IZHBbjhBA8C70RlCZWtb1WU3o0K8Z+fiP0Sc04VYhditg73tca5xdL7UcfP85D+x7Jf7tdFohB7/eBLr8H2yvCF5kmv4vn0TObjXDb1HtSlS6qg/63zqrnn3XJMHvraX8xUqE4rIKtGVdL5rSBxY2wkJg+fikQArfenl0TkX1BLAwQUAAIACABOqx9Vqz8ACIEDAABBDAAAIQAAAHVuaXZlcnNhbC9mbGFzaF9za2luX3NldHRpbmdzLnhtbJVWbW/aMBD+XH4FYt+hpWy0UopEWypVY2u1dv3uJAdYdezIdujYr9+dEwcHUmCJkOK758738vhMZN657K5BG67kTW/Ym3TOoqTQGqR9hSwXzEI3ZgYe05vew+/5vDdwCCWUfgFruVwaFFSSLkdUorKcyc1cLVU/Zsn7UqtCpr3Jl4dLeqOBg+4YrTY5aMHlO+K+Dq9u7x/acYIb+2gh6y9YAn2FgaPB7GI2nA1PMcg1GAMUzPX9dDj9dsRGsBiE32U0Hl2NpidZbLd5cM9JRmtuuHVG4+H4cjxqN8LSIrZZ1wN7lHALf+yRDHKVF/np/cq1WlKSOxZjeo9YCMVSpA3C76/pPQJHCm5okyPEOCVFtoRmvAmkF+lnGeK+oJv4hXva8XFhrZL9REmLZ6cvlc6Y+D+bimgnWDgy11uw6/PROTtuUPk/d0873AieYpGUTh2UXdK7hVZfwcmPKHitxDMRrTERiM+xgInVBUQDvyKNWamPp8LicYfJggmD6lDkIc/YgWdWGO+iKfOoX/DBZRpAKoHXvylRZHBXRhlu11R4+N3dratYiKxldWQa1pUoCG0r9LifSMo9XCD0uBeq+pMUmz3wroYs/NG4Za57Byp9FoFk+O3L41dORe7nNHlMsF8lcIBMpTBxhHjlGVBrooGTURCDnSgiydZ8ySxeIz8IE29c6CYa7ChKErVyJrLcCthnUqIKbTAIVL41Um1REL7kvJnaOSysb2RT6CtPt1TYarc+zN7KUVmjctG1eH3d9DKm30G/KiVMr1uZ3PScd3dt7uLpmsBzD/pRLtRJFlJZOM23Kg9TgKVMWqHMWpasMozkE9d18VzzWpsUVfvtN08WWQx6hg3n4JnWlBFqxZcrgT/7xuED0ib8EyXZ2RW6kozXJA4ErsfAdLLyBC8XJM8KYbmANYhKFwgoyU/SiQxyej9HYk6TbYHkKNWq4bGlQohqKvbgbxhPO77UhFSuUCGXLYuNS2c7Eg4P5mquEQ1DRClwVAldorKlXtiUoHassOrFMm2rRmzXLlm2hqnkmZsfKLY1Kdo0ZCGUyqsiOJUPc0/uN6crpXZUZ9WiaTeg2TgZthk4TXM0vuKBmyw0QDgWnbBTD+vvsIkV0+nPGtCY3i1qssXM8DZzExYnc5bbaBCIXCuCDmRccvrnf1cYqzL+1/mZNe6Kg5AOukPdpNP5B1BLAwQUAAIACABOqx9VHngDImQFAABPGQAAJgAAAHVuaXZlcnNhbC9odG1sX3B1Ymxpc2hpbmdfc2V0dGluZ3MueG1s3VlbTxtHFH7nV4y2ylvjhYQ0BNlG1DbCirkUb6pEVYXG3sGeZm/aHYfQJy5qQ0WUoCqoVapCm0p9aR/cgltjYucvzP6F/pKe2V0b33CWyJDShwV25ly+8805Z45NdOqxrqFHxHaoacSksciohIiRN1VqFGLSPWXm+oSEHIYNFWumQWKSYUpoKj4StUo5jTrFLGEMRB0EZgxn0mIxqciYNSnLq6urEepYttg1tRID+04kb+qyZROHGIzYsqXhNfjF1iziSIGFEAbg0U0jUIuPjCAU9S3NmWpJI4iqgNygIiiszTJdk2RfKofzDwu2WTLUhKmZNrILuZj0QSKVHEvebMr4lpJUJ4agxInDolhmk1hVqQCBtSz9kqAioYUioB0bHZfQKlVZMSbdGBdmQFzuNeMZ90PHwkzCBA4MFtjXCcMqZth/9R0y8pg5zQV/SV0zsE7zCuwgEX9MSirL2Uw6mVqeX1BS2eVZZS7jYziHkpK6r5xDSUkrmdR55MOaTyzcW8qex/7sg8XUUiY9f3dZWVjIKOnFUy04gg4Go3InxVE4CrNk50mL4SgrlvScgakGSd3Fu0MYlIWG7QJRzBkKx76CNYdI6AuLFD4pYY2yNZEKUD0PCbGmHYvk2ZI455jE7BKRTs35BgEYHH4riW7daeXQ7YmO0GXf+2lYfVFGMWM4X4RsgzUPWlRuX2qKUVF3OM/oI0hl0hXkSknTsiXLMm0WF6A93+2LLQxnmImumEYHc+Id5UxNbfFF9BxR57EO57c4Y0hoBQ5VA+oWLGKgLDagD1AGdOZbGk4p5zDKvPqfCaSnbYo1BDUOjYqguWwPvfkitp2OU2ydpKi+fPwz/h0v89e84m7yGq9+7vPs752t84pXeM3dcDcRr/Mycjf4CVg55ke8EsoC/9bdQe5XvAFeq/BUEP+TN/jf8PwBFhvwBsvuU8TfuOsgtQEIQdZd9xcqIFnhdVAsu1/zKq8CgubOX6Bf4Ye8gbyoNoTQVChMP4Ie+BewIJCqcInAURnAVNx1dzuAJOAKsx+eeoSwkfsE/nwNa0IY/jwWofn08CNQ3xKY+HEbV5FQqF7wE/d5y2wArtw0DJbqQMROh2HkUdAdirsFEsLMtmA4YDaA2Yyp9zjRNb93peeTqfvXLhnyAPaHg1SkofDczLNtMBeeDeQfcEVkWgPSoOJnclfKimUBXJipQCpsuc/cbyDASptldycyzBSFnboXxDps1cQJg0BdgBLbl5S4YbGKvTKYbvDD/0BJnbeKBgd08fX0DiU0fICtMvKzHo7FK6OhUnX5xdak3euTR/CcCLeAoSqW+5I9AE1wRkdCrAY6dbi5yuHZPSPosudGlHe5y5W4YDcFaPep8CfSx/8B/D8HGDV3KxwNP7dZDGDUO2PtATEMv6NjN26O3/ro9sSdyYj8z/qv1wcqBVPxooap0RyLE2fO6eG0uqb1tyidNbO/RW3A5N6jO2PaOgyzRO3B2v/jSwj19LySWppOKOlP08qDPgY80nuHyKgsJtr+A6435nfNt7n3N+Dyn/gezLi/8B/47zC37sLzG+IHfJ9/D6n9ku9OhqwCMZS+gUo48nsA3Dt+O6o3+5Uoi5A34y4g2uUvQrahXcC+x/fCSofEsMdfhZLc5y9DyR109Mm28b1rWnefhXR76I0vot0+CSgP2IYPB3DFBKP/legloerzndrQ1egJfT/00oFNwW8jF9QTDiBLq3B31S4se65wr35/5/I/ZrpvBTj97kWUJToVSpd1Qe5787poqyfNPnupZdHJdjY1l/54IZO8UNppON6vRK4Plz7/rfVdcceXw1G57/f2I7De+U+Q+Mi/UEsDBBQAAgAIAE6rH1UzLnlkrgEAAGkGAAAhAAAAdW5pdmVyc2FsL2h0bWxfc2tpbl9zZXR0aW5ncy5qc29ujZRBT8IwFMfvfAoyr4bgmE68YYDExIOJ3oyHbnuMha5t2m6KhO8u7UDa7Q1tL+t/v/1f3+v6doPhYQRpMHwY7uyzXb/4a6uB0bSs4NrXaY9eGj1QtMjgrSiBFgyCFlKfPv2V92cCMw6YNU22r8ZWOX4BN29WhCoXF4iFRDSFaDWifWJBvjDx20vtmFaTklPnpNKas1HKmQamR4zLklgmuFrZ4WbYgnkN8g90RVLwTMl0HI1JH3l2HNvhcikvBWHbZ57zUULSTS55xbKGXk7MdOn1VoA8nPimAW7D+8f50gVoofSThrIdeHGzCBdhPykkKAXHuNP5LJzdoTAlCVDHN4qj+2h2AfWMl3ZcoOtCFfpEx2E8iSOXFiSHTpVSyG6yiY+xg1enmp3gDafhS/clIyjZguxYdX8MwUUl/nGAQvLcVKSLxmaiKOUkK1jecPOpmShnNmts+/4N2zJGCZfZ6fTIxEyX6RTDu2alf3Wb3uBcuzVytcu+bvOPVqHRy65aUZ+xPkExkWFif4Nri/Wv6O1Ht5uPWb8fjCttm/Pww+0L6MZSJHnau4VzRQb7H1BLAwQUAAIACABOqx9VYWXKr3wAAAB+AAAAHAAAAHVuaXZlcnNhbC9sb2NhbF9zZXR0aW5ncy54bWyzsa/IzVEoSy0qzszPs1Uy1DNQUkjNS85PycxLt1UKDXHTtVBSKC5JzEtJzMnPS7VVystXUrC347LJyU9OzAlOLSkBKixWKMhJrEwtCknNBTJKUv0Sc4EqL8y/sO/C7gt7L3Zf2Kmgq3BhxoXtF/Zc2HphLxjvU9K34wIAUEsDBBQAAgAIANesHlXWd+xLzRMAAJYgAAAXAAAAdW5pdmVyc2FsL3VuaXZlcnNhbC5wbmftWGtckum2R7O0mbw01c5MJcddWjmZd5FbaY3aBSpTM02nQfOuJXlBAa1xsimVysw71CHHFC+p5V1xpglMBMq8hoqFQqGCiorIxYPN3vuc3/zOb3/YH86nPry8vO/zX+tdz3rW+j9rPb+cQrjrfmX0FQAA0PX0OHIGAFinAQBoEnQ2qN849NI2qm8a6DPuroBqlvEn9YNW6OGThwGAWsLXiovr1c8bL3v4oQEAvRdrlwY99kkwALBrv+eRw2eTAmdG4U+ufsIBZ7eW9/56rGQP7tZCeHBAt/OF9I2Pn452PXy5b+vrW0/qrDw0W+t2dYV9d+pWZZbutQtbciz9fvr75TbLfdcHE26tj9a5dXinz5M3THxQO1s4nBOqKgFLOqTtXLY2fqTAjo3h95BS+FKoHVrMbVkHAFToqGdw6nsdACDN1lVt4f3NmgDAw0wD9d+QdPVPtagMrixvuTKaoX7V2V9Z6B3Peeemho9H+JysaImeMdMCAC5vo2zwhha13F/DeFcWei1GCc+safOtjzjVHx2pb6ZWT/FzKBc2PP+nnrP/lx4Hyh7v0YalIRPNQGW3eKRdwgqCQaV2INIkAHD1vEN5mdAdvvJmlJqqlIphkt5Y/NmajpVcC4Yvr58eSRg1Gy/VBxY3cvHyT82kVzIrbcDDtxWeUG9zgEJGoipP79ZSDOThU0CBuLalpnCdJAkTjo+DifXalt6JoRdW6q+A4BFdTZnIENkUEGY2lrqqtMgLKWFTFT+3WuOWg7tCxO3SsZxJSiIwDt923IaUXQkmsBUoMB8TypkyRF9KoS0dHWDWdSWw0IIOQ9sDjd8x7PAjhIwYc0Dn7R/7HxMrkKpea65yXBu+vPpg9S1S2T0apHgJRiKoKxct87l7DRncJB5zcr4nz2BOxk59L5oCLnlv/BtqzCYh4AGIFuKXSoztmKZ2LA7kzHHi66J5yV6gkhAelr+jzKt5DM2HNi41+ep4mBfR4s+y2Ga7BNzkKSSpr0b1rgYOAobffLsrtMS+FSVLYBUj3YwLzKdCMEaTb6IIV+qL2fMzn+xFpJXZV/YENiRcaHepVfkCa7IjZ+4uCcUxL6Mv4T9sx8+RMeoP1Zo0M3c4Hdh5+MPraC1A0unKwj5ULh+C+yCss+8Nz0S7ZF0dszEUb80kfBVyolBpww5benuTMFdgfhjVUwSL7snpDiHLEG4w/qs23opd0IPQgANFNfs5joiyuOQYBRrHu9qw9z2/GMOugoq2adbdlYEiioM8eUXvjtlBjD5Vgo0mhxyH3WiZUwVIfQmE8haFzX4WO8j86ZnDgGcOzIlvfnbTDrux+C4IL9mcqTznhHzmxZ/5p6HPo/MFx8iQjDRvdPFk+Aghy5OZtYx1yTVNaNtyd+r4U8My+iLhoc0AqCGaw7Gvtv5tt8YPxjJ2HUpC9E8ZmeYd4vFsQaRj9WoNVgwTW5o7grDrLsMWlpWcfd/CKlgG2RNXEl5BDykvBnIeSEBQp1n6gEke0/bAYAHnYKrCog6SFyoz1qlT1mfuQMda30Y1bgaMH62NOEPob7hInDpHhkYEwkisZHUs2n8oL2bVLfhLTstqx5zhJFOeAERv1eYwaJ9sBE0ie4WkdUvZ50X30/FAQ1P1VK/BGhu/Bn0AckB0l/AxOj3qxw6ibOEgO+ctj+dBvkYaZM570eInlno4m3k6qXiW+HzUTiUofaIuOt85YacGIHArZc/i2dJYyGJJmj2dYnDQSYo6YTSzkCQJ2l5IZ5Z5SUYkn6J1DMXOUZGt0Z9jr9q6EWXFmBT0pMTMXKk3uEMi7zV1f+Wukz/IyJfpKLHDYU/dDQzjkgPYFX5EwatPfcYe/Lnh6rnNxCiBM7SoBiXfXFqZo+2IfCa73ebnSGA4EqI96qm6R+j/kzZYxZ72vrBlL1AEMYSnaHiDKMUQi2Zs9uQCbFwPuf5Wa3Aw+7XFzZ4pptkud4Hk57FaREN8JifGH8Hm5E4xZJuvxslAa8s3racRfqNRV4I9Cy+j0/2/XwcpHLfamWtDxrBaJCF+1icTIjqsTsqwUN7CHQmKE5ecsoA3hceGRoB9o2pQRDhtpR4ytMOJX1KkGiHKXNBU49YsAMD6lndOMqJ0B4IM2XdyfmSTOplP5bv9bgi3LqI/Lgeio3fO1GL7zsVmmvDikmFwdoHR4PPRBvXKXoGh6kXYf5mmCDBakZXc8FCzYlh9xJnPxDluGvcMxlwVpqxX8+nrsP7HFZwBU9dOaCZB1APUNaozBjxkVnh6N1ZBP7P1pX8A/uTeM/8B9xqo+b+p0DunIsY/ZW1vCOivOO3dWN6+pt7SXA08tEOtEdD9132j2VJLTaORx/aW3j9zrFzbJ6/FWQ0G6Gf8ayv5d9J/2XW+QL9Av0C/QL9Av0C/QL9Av0C/QL9A/5+g/IJ0wFoRv7e070W5GC9tRbYuSi5sVUulbSf9G7EPBrM5VFlR66pqntomz0lV/NIKX5Gvjou4yhmqZHw/p2CGmRAq10gL5a0qGhvFHUq2SpYz+N5J9R5+vgNB4QxOpUrFUMymM6u8IGVRGYEF+1SqmnYKXAnr6F8s5/Q3cSWGI2U17ZZaCi5VRUISj1B0k0/v45A4GoCRgdbU2QzG4I+Liv3XogjpLdvbt2NP5NK/Jbwy3f5z2t9l/RvawnLXgA8uzV0cJCZqqRgWq6/iDiwq9v0Joc8zitfGWasryFWMzKjSFDFpvjvvPJNMTJ25clrn3IVPt88DOmeWLV+/qIECN/45oG6d2CPPVzs7x6xX4fdn0uhdYA19atuW2aQIdeeV9GuMUnuDrRQUpEq15GgQcg1mZ4/rJEHWOjGIF/uD/qZiyeRqRp3J7LmNarH0NLqXuunyXRhLEY/iVJPWf56AXYh7l9exwEEOFLUvDpBgBYLSPLzEs121Ioa3p0emyGca4S01EjTeagwrIcCTN/15draqkiOtZU0oHqsEFbnY1tVS076UAmQ6wa1tHacyGXGtPogsRnwwuH60MY5BFpPjTMogaxM4ppO0vFsLQlR3iE337L2oK5FUvLQcqez+bUPU/otmU1GlzccNPNweNMPmvqYmnX46jsW0xQUJ8CwlcQOo14pAt81NexqRScgCJ2ZXubFvVxaBaNgdOVM3oxI1XR8IliaSfbOzGAEFcMmlnqpKPDD2dFnlQPPRw/vNxt/nGXz22/ix3lMva8lP/UEfklmnVcf5E1hMT+8CCyY7TlW8eTMrqy3YKbFnkD1hjqKhELpxcmDwKGjTpRO0Syn1o/Uj1XPFJ5K6JIK+JkVP/kjDgMHlLhzMRasqPS0jyLWTVw5NT9vf+vgiUFewF3Qe7JQaQK8YNiFwhVd6wLZ36T+mZ6B42RcSeh4JXiaMYsAStCO3Qetn++Uymi4lZPDZCm7ERzXnqWr7ofBmu+7yXkE1mivWO0SJzEjrcdIxHNxrNj7cV58kEs0FuHUONOddIMeE9C9XTXycXv74ygb0rhV6nhlfWTjaXD4Gy6ZsUA01oQX5JimB07oaL5p5Pozq8EW5877U+mS5mC0ROPqikP17BZX10hbBdZ/BqIS1hEh2mWKrnol3p/Y6rW5z4tTpLgxzg2WPZhQULm6GzPDlmnXX9RQo/wjIUJFF5bLvs2ZGB3D6HpVCs5/TRjr6Z1jKWqNUlhIEp3EKxWwvqayU01AFCRLAd5YIJBEjuLUl6PbJ4nYrbDLd4rQSOc+uQCmXEmMqGgm8eh0NOnE7AaoVbAFb9WQWsxAJ8t/zSkIPMOZR1o/LiusRCe8wm/2yoI0PvfGpvtQteQNLwPMmEXX63g3mDY/wMWmCyXL76PoZvOWU6UrQLoqSVi7ju9iLE+Q1p/X3ak2McnP7JR9H5HYM/QIxe8542Ag1j568J0giNtbLOxqiIv9h3MDy7x9tQN8Ws9NIkitmS5717bi8yWKxVk/2WuS975P8KE7UvIGmQ2sMDorTCe1D0UGWcfZhz+2gIWB8oAVaD3MY9jdHxLZnLY8Pu/hIWn9KUX09N9QYJd1Pd+1MElysbG0Zm7Y4Ey6y9cVnr9vBmXIJ7Ti75ODGP5HFSY2iNjWantExbLSTejdETmf4ssloMftNW+hIrRzdkzNlzDvDMymzQQ6UWFOf3SUFUW0HI3rG1lKqDu3aGTamt0NjlySzsAhebXFyrin27SaC+aTfgxvY9KdzvvHfMpNNyc5rob2/jLi9Gav3HQ/0jR9M070hVhV4uMGB8WGo6T0mPU0WdjLhd4oNWW+44xDRllAyuMP9Pj+6m5Uca5DmQ+HP9Boxfad1J8i/cUTmvX/oSub7wvgCGt4+nR4R4FvYh5E1S7LILyW4xDC16yW4y9X9EGkVSJEZwqsNghJY7XD3O/ni1n4lRgiDNXyXdzZGoECwH01xPnPUgz2isy+Ily7bh+wPP9IYXwkKpkL0wjPRQIFgxKDst8DRVT8Y8DTc/kD2hYZ4IWZz+Dgda37zSANYQmDwBT+wCLTVoSYzCQsdxBFKrxibvGIphm4rkq4Z19kxEVefS+AhYNhz3HGQOybOpLw9dtSVInc8wdngIPDlIfrDZuft5LdPkw9nYrD4QXOqFERi4+gNtcgQUm1JbMrr8XsymrEklIl0eCItz/hGk3Y4T/YxKSY2iuSeN0LidTAi6QnD2NTsEBnIlN23VJLW9j0zT4xBBE5h2tdO0sYLXJbkScLjPpLbCcYp4MX7/S6U7q9ZY4A71304asd2i6WXP/JMBX1hs9kFdMKvtvKiYqA20EdehBG92RWjfyzAlotNT7HaOXi3WVA7+OS426GGWAc2LnIbPi4FJYe0TKiM2Y+a3wSOkjKI5qj22u/8U4A5/lirsM+bRrYSRnz3iD8/PSswmY8IEKo/LxgQlmS4ra9qYHJKHWBSE5Aw5ZV4NID8G4M9Df6eqb2NP0fejCQ70vQ40V0a16NCaZl8e/46bQHLKfsyXYH4vSK83eeCkaZInm9aAemwySBdgUfXSO7RQ/PzqkTsWiv2LyMWZBrvYLW5rhwrIwqCB3Y0OvmIf5gu/6c/nIHr1Xlye0Y437eXEs8qb/MI1u7AJY6/bl3/Wmiky3PIzq8u7Dhb2HTRqmjnXK6XLmfIKaQVrbona5jKdnmmHHwigzkPRhDlfc734LAxuwj7MYnk4z05OnOU1doCR47SKdHD/rzRX4ZgA9I1krZrl4taE7kKvpM4EDOZS/B+MGk7DqFw6bXrYNIqfu0W6MDW4rrzgrNM63y0QRd75mumZVh81o1PRkGPIX3jVeo0Ttwl/69MoIM1STA0oPMdryHIlttUMlxdaxW/FvP6ZlqZ8qgUeRyML3izWyrQ8eYI3gtVkHhgKCZK0PKMBrlLlw8ljh9Qx0Talt7xsuHV+TwqVloixgpEJYljsnO4KX9ui/zDdupycOZBQFkVHiig/oEOs4BEGDvcQrlPIvyq0Agmp7AkiUXYLu5PCovn3gjvU4CB5liSf4ZRm7eOIZVBUb6+M8WeDHe2kz6R6YiHnErsgmiBP4LZOCEmI+14sD+7GV6PZPFsaDHci4FQIK2uymYP3LduLJ93Nitxzw0ZGTn4RG2hOWx5/CcLXbyREmUbk36teIOevxL26/x1l8qE2fJpe3o2FE4wOQoKec5qdtC+Nhxh9Zn6vHkesY+HOyZ0hBWfjke7dRo7+hxGGdcivDBhwDvK3jAXdkmsnr5giIUmJd917XSuAwrGSBRBt0RHY/gGpnUeG5jVilTXQcZzz2twM6/oONZiViyWJ6IEKYWjhFQFqtQ0RDlhAcesRHFjF+X53Qic/fJdk0sJbWSaHt45fuukOrzz+oRHLzronb9gp/X4l0L9rVEEEazm2Bbo4O73wX0jN2sOIEvsLiGZEmKkA3vMqM6EwvB6UWuDnrTpGkLT4bcL150g0lOIFmURBIGRJjG05B5hZaJLVRqIl022ilNX5YwNx8rpp6TPV3DGudTCy8In567/DgJLvXymiv05nbaVNFdK5I00esAwSVetWpA57CVpE5xn1jfeQMkX3hcr8ei1Gd5JBMybpFWlyoGpSVLrDtlPFrlv/bmqJXUtq1qssS6yKDV1Gx1U01m1sdmr0GABGX9XAiqME5GCwWqng+ItAX9EQJ59o8nab3ZIp+n7NZWzzWycSJQBVyTlrFpwU1ZFOdTFQSDFqiikhI1fqmfwPf9hd9vREnWo/2395yqGDdZ6MtVv6tqpQZL1hBKJK83RAMPni5+QqcnDkL2LhsKOmDm/ruhJFwTmL2Xn5TSDh30tov2p3qhFMIbpspAHvqQfAh6v/UbTFL9Rg1C2ZKCpdw5nbMnVGNqQNiPVxBp7QJdaavyVIemnC1LkuOu5fy1XtSfYP1V3GCpqVl+sqiwBEws+HYbT7PQKesDgHSrg6m1rTAjLK/VC2NKphnWm5v+ryksT48QpSNXx2dI6xMD6tEuunS+szcbn+taqcf+OeJXV/kaecfhHpLJx3I8m2qgHmB2a4F2mDP6weDmCLX3AUtoxhcPepjnQA19psD/cvsr+LxauVyBRymI6d8a2zV199U4biJ0N7hGmaAFeH3ux/HSqBi99Xkbok5ket17OjxADHzVZao2srEkeUNYFFq5g4btyV79tc4A53mesBwCWmxNXx/Xzal4KZb6qufemhEfqniI+PAjcaqn1R1WHh9RKCAsaYOSlB6npySLV5Wq1lT/umiFg2c9gNrvzRYUxCLZAYrPnvpVeJ5SL3g7SXq61S0m1G/+T5m1fYuKqfvCLX/Fx4Olt6iGA51HEkWrXH67/N1BLAwQUAAIACADXrB5VWlnzP00AAABqAAAAGwAAAHVuaXZlcnNhbC91bml2ZXJzYWwucG5nLnhtbLOxr8jNUShLLSrOzM+zVTLUM1Cyt+PlsikoSi3LTC1XqACKAQUhQEmh0lbJxAjBLc9MKcmwVTI3MUWIZaRmpmeU2CqZmlrCBfWBRgIAUEsBAgAAFAACAAgADEzsVO4DzUxJAwAA4wkAABQAAAAAAAAAAQAAAAAAAAAAAHVuaXZlcnNhbC9wbGF5ZXIueG1sUEsBAgAAFAACAAgATqsfVXShzGphCAAAniAAAB0AAAAAAAAAAQAAAAAAewMAAHVuaXZlcnNhbC9jb21tb25fbWVzc2FnZXMubG5nUEsBAgAAFAACAAgATqsfVRUeYBujAAAAfwEAAC4AAAAAAAAAAQAAAAAAFwwAAHVuaXZlcnNhbC9wbGF5YmFja19hbmRfbmF2aWdhdGlvbl9zZXR0aW5ncy54bWxQSwECAAAUAAIACABOqx9VdATPoW0FAADFGQAAJwAAAAAAAAABAAAAAAAGDQAAdW5pdmVyc2FsL2ZsYXNoX3B1Ymxpc2hpbmdfc2V0dGluZ3MueG1sUEsBAgAAFAACAAgATqsfVas/AAiBAwAAQQwAACEAAAAAAAAAAQAAAAAAuBIAAHVuaXZlcnNhbC9mbGFzaF9za2luX3NldHRpbmdzLnhtbFBLAQIAABQAAgAIAE6rH1UeeAMiZAUAAE8ZAAAmAAAAAAAAAAEAAAAAAHgWAAB1bml2ZXJzYWwvaHRtbF9wdWJsaXNoaW5nX3NldHRpbmdzLnhtbFBLAQIAABQAAgAIAE6rH1UzLnlkrgEAAGkGAAAhAAAAAAAAAAEAAAAAACAcAAB1bml2ZXJzYWwvaHRtbF9za2luX3NldHRpbmdzLmpzb25QSwECAAAUAAIACABOqx9VYWXKr3wAAAB+AAAAHAAAAAAAAAABAAAAAAANHgAAdW5pdmVyc2FsL2xvY2FsX3NldHRpbmdzLnhtbFBLAQIAABQAAgAIANesHlXWd+xLzRMAAJYgAAAXAAAAAAAAAAAAAAAAAMMeAAB1bml2ZXJzYWwvdW5pdmVyc2FsLnBuZ1BLAQIAABQAAgAIANesHlVaWfM/TQAAAGoAAAAbAAAAAAAAAAEAAAAAAMUyAAB1bml2ZXJzYWwvdW5pdmVyc2FsLnBuZy54bWxQSwUGAAAAAAoACgAIAwAASzMAAAAA"/>
  <p:tag name="ISPRING-SUITE_ISPRING_CURRENT_PLAYER_ID" val="universal"/>
  <p:tag name="ISPRING_SCORM_PASSING_SCORE" val="80.000000"/>
  <p:tag name="ISPRING-SUITE_ISPRING_PLAYERS_CUSTOMIZATION_2" val="{&quot;universal&quot;:{&quot;skinSettings&quot;:{&quot;borderRadius&quot;:0,&quot;colors&quot;:{&quot;asideBackground&quot;:{&quot;color&quot;:&quot;#F3F3F3&quot;,&quot;opacity&quot;:1,&quot;type&quot;:&quot;SOLID&quot;},&quot;asideElementBackgroundActive&quot;:{&quot;color&quot;:&quot;#9DA2A6&quot;,&quot;opacity&quot;:1,&quot;type&quot;:&quot;SOLID&quot;},&quot;asideElementBackgroundHover&quot;:{&quot;color&quot;:&quot;#E1E2E2&quot;,&quot;opacity&quot;:1,&quot;type&quot;:&quot;SOLID&quot;},&quot;asideElementText&quot;:{&quot;color&quot;:&quot;#47484A&quot;,&quot;opacity&quot;:1,&quot;type&quot;:&quot;SOLID&quot;},&quot;asideElementTextActive&quot;:{&quot;color&quot;:&quot;#FFFFFF&quot;,&quot;opacity&quot;:1,&quot;type&quot;:&quot;SOLID&quot;},&quot;asideElementTextHover&quot;:{&quot;color&quot;:&quot;#47484A&quot;,&quot;opacity&quot;:1,&quot;type&quot;:&quot;SOLID&quot;},&quot;asideLogoBackground&quot;:{&quot;color&quot;:&quot;#F3F3F3&quot;,&quot;opacity&quot;:1,&quot;type&quot;:&quot;SOLID&quot;},&quot;pageBackground&quot;:{&quot;color&quot;:&quot;#ced1d3&quot;,&quot;opacity&quot;:1,&quot;type&quot;:&quot;SOLID&quot;},&quot;playerBackground&quot;:{&quot;color&quot;:&quot;#ffffff&quot;,&quot;opacity&quot;:1,&quot;type&quot;:&quot;SOLID&quot;},&quot;playerText&quot;:{&quot;color&quot;:&quot;#47484A&quot;,&quot;opacity&quot;:1,&quot;type&quot;:&quot;SOLID&quot;},&quot;primaryButtonBackground&quot;:{&quot;color&quot;:&quot;#a9040a&quot;,&quot;opacity&quot;:1,&quot;type&quot;:&quot;SOLID&quot;},&quot;primaryButtonBackgroundHover&quot;:{&quot;color&quot;:&quot;#7E7E7E&quot;,&quot;opacity&quot;:1,&quot;type&quot;:&quot;SOLID&quot;},&quot;primaryButtonBorder&quot;:{&quot;color&quot;:&quot;#a9040a&quot;,&quot;opacity&quot;:1,&quot;type&quot;:&quot;SOLID&quot;},&quot;primaryButtonBorderHover&quot;:{&quot;color&quot;:&quot;#000000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fffff&quot;,&quot;opacity&quot;:1,&quot;type&quot;:&quot;SOLID&quot;},&quot;secondaryButtonBackgroundHover&quot;:{&quot;color&quot;:&quot;#47484A&quot;,&quot;opacity&quot;:0.10000000000000001,&quot;type&quot;:&quot;SOLID&quot;},&quot;secondaryButtonBorder&quot;:{&quot;color&quot;:&quot;#ffffff&quot;,&quot;opacity&quot;:1,&quot;type&quot;:&quot;SOLID&quot;},&quot;secondaryButtonBorderHover&quot;:{&quot;color&quot;:&quot;#47484A&quot;,&quot;opacity&quot;:0.10000000000000001,&quot;type&quot;:&quot;SOLID&quot;},&quot;secondaryButtonText&quot;:{&quot;color&quot;:&quot;#47484A&quot;,&quot;opacity&quot;:1,&quot;type&quot;:&quot;SOLID&quot;},&quot;secondaryButtonTextHover&quot;:{&quot;color&quot;:&quot;#47484A&quot;,&quot;opacity&quot;:1,&quot;type&quot;:&quot;SOLID&quot;}},&quot;controlPanel&quot;:{&quot;navigationMode&quot;:&quot;bySlides&quot;,&quot;progressBar&quot;:{&quot;enabled&quot;:true,&quot;mode&quot;:&quot;slideTimeline&quot;,&quot;showLabels&quot;:true,&quot;visible&quot;:true},&quot;showCCButton&quot;:false,&quot;showNextButton&quot;:true,&quot;showOutline&quot;:true,&quot;showPlayPause&quot;:true,&quot;showPlaybackRateButton&quot;:false,&quot;showPrevButton&quot;:true,&quot;showRewind&quot;:true,&quot;showSlideNumbers&quot;:true,&quot;showSlideOnlyButton&quot;:true,&quot;showVolumeControl&quot;:true,&quot;visible&quot;:true},&quot;fontFamily&quot;:&quot;Roboto&quot;,&quot;miniskinCustomizationEnabled&quot;:true,&quot;outlinePanel&quot;:{&quot;highlightViewedEntries&quot;:tru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],&quot;buttonsAtLeft&quot;:false,&quot;courseTitleVisible&quot;:true,&quot;showLogo&quot;:false,&quot;visible&quot;:false},&quot;version&quot;:&quot;1.0&quot;},&quot;skinMessages&quot;:{&quot;PB_ACCESSIBLE_ARIA_LABEL_BACK_TO_BEGIN&quot;:&quot;Перейти к началу слайда&quot;,&quot;PB_ACCESSIBLE_ARIA_LABEL_BOTTOM_PANEL&quot;:&quot;Нижняя панель&quot;,&quot;PB_ACCESSIBLE_ARIA_LABEL_NAVIGATION_BUTTONS&quot;:&quot;Кнопки навигации&quot;,&quot;PB_ACCESSIBLE_ARIA_LABEL_SETTINGS&quot;:&quot;Настройки доступности&quot;,&quot;PB_ACCESSIBLE_ARIA_LABEL_SLIDE&quot;:&quot;Слайд&quot;,&quot;PB_ACCESSIBLE_ARIA_LABEL_TOP_PANEL&quot;:&quot;Верхняя панель&quot;,&quot;PB_ACCESSIBLE_AUDIO_NARRATION_LABEL&quot;:&quot;Аудиосопровождение&quot;,&quot;PB_ACCESSIBLE_NAVIGATION_NEXT_BUTTON&quot;:&quot;Далее&quot;,&quot;PB_ACCESSIBLE_NAVIGATION_PREV_BUTTON&quot;:&quot;Назад&quot;,&quot;PB_ACCESSIBLE_PLAYER_SCENARIO_NOT_SUPPORTED&quot;:&quot;Диалоговый тренажер не поддерживается в режиме для слабовидящих&quot;,&quot;PB_ACCESSIBLE_SKIN_ENABLE_ACCESSIBILITY_MODE&quot;:&quot;Перейти в режим для слабовидящих&quot;,&quot;PB_ACCESSIBLE_SKIN_ENABLE_NORMAL_MODE&quot;:&quot;Перейти в режим полного плеера&quot;,&quot;PB_ACCESSIBLE_SKIN_PRESENTER_PHOTO&quot;:&quot;Фотография докладчика&quot;,&quot;PB_ACCESSIBLE_SLIDE_N_OF_COUNT&quot;:&quot;Слайд %QUESTION_NUMBER% из %TOTAL_QUESTIONS%&quot;,&quot;PB_ACCESSIBLE_VIDEO_NARRATION_LABEL&quot;:&quot;Видеосопровождение&quot;,&quot;PB_ACCESSIBLE_WATERMARK_SKIN_CREATED_WITH&quot;:&quot;Создано с помощью демо-версии iSpring&quot;,&quot;PB_ATTACHMENT_DOCUMENT_SUBTITLE&quot;:&quot;Документ&quot;,&quot;PB_ATTACHMENT_FILE_SUBTITLE&quot;:&quot;Файл&quot;,&quot;PB_ATTACHMENT_IMAGE_SUBTITLE&quot;:&quot;Изображение&quot;,&quot;PB_ATTACHMENT_LINK_SUBTITLE&quot;:&quot;Ссылка&quot;,&quot;PB_ATTACHMENT_VIDEO_SUBTITLE&quot;:&quot;Видео&quot;,&quot;PB_BACK_TO_APP_BUTTON_LABEL&quot;:&quot;Назад&quot;,&quot;PB_CC_MENU_OFF&quot;:&quot;Выкл.&quot;,&quot;PB_CC_MENU_ON&quot;:&quot;Вкл.&quot;,&quot;PB_CC_MENU_TITLE&quot;:&quot;Заметки&quot;,&quot;PB_COMPANY_LOGO_BIG&quot;:&quot;Логотип компании(266x156)&quot;,&quot;PB_COMPANY_LOGO_SMALL&quot;:&quot;Логотип компании (266x50)&quot;,&quot;PB_CONTROL_PANEL_EXIT_FULL_SCREEN&quot;:&quot;Выход из полноэкранного режима&quot;,&quot;PB_CONTROL_PANEL_FULL_SCREEN&quot;:&quot;На весь экран&quot;,&quot;PB_CONTROL_PANEL_NEXT&quot;:&quot;ДАЛЕЕ&quot;,&quot;PB_CONTROL_PANEL_OUTLINE&quot;:&quot;СЛАЙДЫ&quot;,&quot;PB_CONTROL_PANEL_PREV&quot;:&quot;НАЗАД&quot;,&quot;PB_CONTROL_PANEL_REPLAY&quot;:&quot;Повторить&quot;,&quot;PB_CONTROL_PANEL_SLIDE_COUNTER&quot;:&quot;%SLIDE_NUMBER% из %TOTAL_SLIDES%&quot;,&quot;PB_CONTROL_PANEL_VOLUME_CONTROL&quot;:&quot;Громкость&quot;,&quot;PB_CURRENT_SLIDE_IS_NOT_COMPLETED&quot;:&quot;Для продолжения необходимо просмотреть слайд до конца&quot;,&quot;PB_DOMAIN_RESTRICTION&quot;:&quot;Автор запретил просмотр презентации на этом домене.&quot;,&quot;PB_DOWNLOAD_APP_MESSAGE&quot;:&quot;Для просмотра презентации с видео установите бесплатное приложение iSpring Play на ваш iOS.&quot;,&quot;PB_DRAWING_TOOLS_END_DRAWING&quot;:&quot;Завершить рисование&quot;,&quot;PB_DRAWING_TOOLS_ERASER&quot;:&quot;Ластик&quot;,&quot;PB_DRAWING_TOOLS_ERASE_ALL&quot;:&quot;Очистить все&quot;,&quot;PB_DRAWING_TOOLS_HIGHLIGHTER&quot;:&quot;Маркер&quot;,&quot;PB_DRAWING_TOOLS_PEN&quot;:&quot;Фломастер&quot;,&quot;PB_ENTER_PASSWORD&quot;:&quot;Введите пароль для просмотра презентации&quot;,&quot;PB_INCORRECT_PASSWORD&quot;:&quot;Неверный пароль&quot;,&quot;PB_INTERACTION_SLIDE_WINDOW_TEXT&quot;:&quot;Необходимо завершить интерактивность, прежде чем перейти на другой слайд.&quot;,&quot;PB_LAUNCH_BTN_LABEL&quot;:&quot;Запустить&quot;,&quot;PB_LAUNCH_IN_APP_MESSAGE&quot;:&quot;Смотрите с видео в приложении iSpring Play.&quot;,&quot;PB_MESSAGE_BOX_NO&quot;:&quot;НЕТ&quot;,&quot;PB_MESSAGE_BOX_OK&quot;:&quot;ОК&quot;,&quot;PB_MESSAGE_BOX_YES&quot;:&quot;ДА&quot;,&quot;PB_NAVIGATION_IS_RESTRICTED&quot;:&quot;Вы можете просматривать слайды только по порядку.&quot;,&quot;PB_NAVIGATION_IS_SEQUENTIAL&quot;:&quot;Слайды можно просматривать только по порядку.&quot;,&quot;PB_PLAYBACK_RATE_MENU_CAPTION&quot;:&quot;Скорость&quot;,&quot;PB_PRECEDING_QUIZ_FAILED_WINDOW_TEXT&quot;:&quot;Вы не прошли тест на слайде %SLIDE_INDEX% и не можете просмотреть следующие слайды.&quot;,&quot;PB_PRECEDING_QUIZ_NOT_COMPLETED_WINDOW_TEXT&quot;:&quot;Для перехода на данный слайд необходимо завершить тест на слайде %SLIDE_INDEX%.&quot;,&quot;PB_PRECEDING_QUIZ_NOT_PASSED_WINDOW_TEXT&quot;:&quot;Для перехода на данный слайд необходимо успешно пройти тест на слайде %SLIDE_INDEX%.&quot;,&quot;PB_PRECEDING_SCENARIO_FAILED_WINDOW_TEXT&quot;:&quot;Вы не смогли успешно завершить диалог на слайде %SLIDE_INDEX% и не можете просмотреть следующие слайды.&quot;,&quot;PB_PRECEDING_SCENARIO_NOT_COMPLETED_WINDOW_TEXT&quot;:&quot;Для перехода на слайд необходимо завершить диалог на слайде %SLIDE_INDEX%.&quot;,&quot;PB_PRECEDING_SCENARIO_NOT_PASSED_WINDOW_TEXT&quot;:&quot;Для перехода на слайд необходимо успешно завершить диалог на слайде %SLIDE_INDEX%.&quot;,&quot;PB_PRESENTER_COLLAPSE_BIO&quot;:&quot;скрыть&quot;,&quot;PB_PRESENTER_EMAIL&quot;:&quot;E-mail&quot;,&quot;PB_PRESENTER_EXPAND_BIO&quot;:&quot;показать еще&quot;,&quot;PB_PRESENTER_HIDE_BIO&quot;:&quot;Скрыть&quot;,&quot;PB_PRESENTER_INFO&quot;:&quot;Докладчик&quot;,&quot;PB_PRESENTER_NO_INFO&quot;:&quot;Нет информации о докладчике&quot;,&quot;PB_PRESENTER_SHOW_BIO&quot;:&quot;Подробнее&quot;,&quot;PB_PRESENTER_VIDEO&quot;:&quot;Видео докладчика&quot;,&quot;PB_PRESENTER_WEBSITE&quot;:&quot;Сайт&quot;,&quot;PB_QUIZ_SLIDE_WINDOW_TEXT&quot;:&quot;Необходимо завершить тест, прежде чем перейти на другой слайд.&quot;,&quot;PB_RATE_MENU_CAPTION&quot;:&quot;Скорость&quot;,&quot;PB_RATE_MENU_DEFAULT_RATE&quot;:&quot;Обычная&quot;,&quot;PB_RESTRICTION_MESSAGE_BOX_TITLE&quot;:&quot;Ограничение навигации&quot;,&quot;PB_RESUME_PRESENTATION_WINDOW_TEXT&quot;:&quot;Вы хотите возобновить просмотр презентации с прежнего места?&quot;,&quot;PB_RESUME_PRESENTATION_WINDOW_TITLE&quot;:&quot;Продолжить презентацию&quot;,&quot;PB_SCENARIO_SLIDE_WINDOW_TEXT&quot;:&quot;Необходимо завершить диалог, прежде чем перейти на другой слайд.&quot;,&quot;PB_SEARCH_CANCEL&quot;:&quot;Отмена&quot;,&quot;PB_SEARCH_NO_RESULTS_LABEL&quot;:&quot;Совпадений не найдено&quot;,&quot;PB_SEARCH_PANEL_DEFAULT_TEXT&quot;:&quot;Поиск&quot;,&quot;PB_SEARCH_RESULTS_LABEL&quot;:&quot;РЕЗУЛЬТАТЫ ПОИСКА:&quot;,&quot;PB_SEARCH_RESULT_IN_NOTES&quot;:&quot;в заметках&quot;,&quot;PB_SEARCH_RESULT_IN_TEXT_LABEL&quot;:&quot;[Текст на слайде]&quot;,&quot;PB_SUBTITLES_MENU_CAPTION&quot;:&quot;Субтитры&quot;,&quot;PB_SUBTITLES_OFF&quot;:&quot;Выкл.&quot;,&quot;PB_TAB_NOTES_LABEL&quot;:&quot;ЗАМЕТКИ&quot;,&quot;PB_TAB_OUTLINE_LABEL&quot;:&quot;СЛАЙДЫ&quot;,&quot;PB_TIME_RESTRICTION&quot;:&quot;В настоящее время просмотр данной презентации не разрешен ее автором.&quot;,&quot;PB_TITLE_PANEL_ATTACHMENTS&quot;:&quot;Ресурсы&quot;,&quot;PB_TITLE_PANEL_DEFAULT_COURSE_TITLE&quot;:&quot;Название курса&quot;,&quot;PB_TITLE_PANEL_MARKER_TOOLS&quot;:&quot;Инструменты рисования&quot;,&quot;PB_TITLE_PANEL_NOTES&quot;:&quot;Заметки&quot;,&quot;PB_TITLE_PANEL_OUTLINE&quot;:&quot;Оглавление&quot;,&quot;PB_TITLE_PANEL_PRESENTER_INFO&quot;:&quot;Докладчик&quot;,&quot;PB_TOOLTIP_ADD_LOGO&quot;:&quot;Кликните для добавления логотипа компании&quot;,&quot;PB_TOOLTIP_CHANGE_LOGO&quot;:&quot;Кликните для добавления логотипа компании&quot;,&quot;PB_TREE_CONTROL_LOADING&quot;:&quot;Загрузка…&quot;,&quot;PB_VIDEO_WINDOW_NO_VIDEO_LABEL&quot;:&quot;Нет видео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1,&quot;skinCompatibleVersion&quot;:0,&quot;publishSettings&quot;:{&quot;backgroundColor&quot;:&quot;#ced1d3&quot;,&quot;playerDimensions&quot;:{&quot;height&quot;:74,&quot;width&quot;:24},&quot;playerModule&quot;:&quot;UniversalHtml&quot;,&quot;presentationContent&quot;:{&quot;metadata&quot;:{&quot;references&quot;:false,&quot;texts&quot;:[&quot;DT_SLIDE_NOTES_HTML&quot;,&quot;DT_SLIDE_NOTES_TEXT&quot;,&quot;DT_SLIDE_TITLE&quot;,&quot;DT_SLIDE_NOTES_TEXT&quot;,&quot;DT_SLIDE_TEXT&quot;,&quot;DT_HYPERLINK_TOOLTIP&quot;]},&quot;resources&quot;:{&quot;attachments&quot;:false,&quot;companyLogos&quot;:null,&quot;fonts&quot;:[{&quot;charsets&quot;:{&quot;dynamicFormatted&quot;:[&quot;DCT_SLIDE_NOTES_TEXT&quot;,&quot;DCT_INTERACTIVITY_TEXT&quot;],&quot;dynamicPlain&quot;:[&quot;DCT_SLIDE_TITLE&quot;,&quot;DCT_SLIDE_TEXT&quot;,&quot;DCT_HYPERLINK_TOOLTIP&quot;],&quot;static&quot;:[&quot;Поиск&quot;,&quot;[Текст на слайде]&quot;,&quot;в заметках&quot;,&quot;Отмена&quot;,&quot;НАЗАД&quot;,&quot;На весь экран&quot;,&quot;Выход из полноэкранного режима&quot;,&quot;Громкость&quot;,&quot;Повторить&quot;,&quot;%SLIDE_NUMBER% из %TOTAL_SLIDES%&quot;,&quot;Вы хотите возобновить просмотр презентации с прежнего места?&quot;,&quot;Необходимо завершить тест, прежде чем перейти на другой слайд.&quot;,&quot;Для перехода на данный слайд необходимо успешно пройти тест на слайде %SLIDE_INDEX%.&quot;,&quot;Для перехода на данный слайд необходимо завершить тест на слайде %SLIDE_INDEX%.&quot;,&quot;Вы не прошли тест на слайде %SLIDE_INDEX% и не можете просмотреть следующие слайды.&quot;,&quot;Необходимо завершить интерактивность, прежде чем перейти на другой слайд.&quot;,&quot;Необходимо завершить диалог, прежде чем перейти на другой слайд.&quot;,&quot;Для перехода на слайд необходимо успешно завершить диалог на слайде %SLIDE_INDEX%.&quot;,&quot;Для перехода на слайд необходимо завершить диалог на слайде %SLIDE_INDEX%.&quot;,&quot;Вы не смогли успешно завершить диалог на слайде %SLIDE_INDEX% и не можете просмотреть следующие слайды.&quot;,&quot;Для продолжения необходимо просмотреть слайд до конца&quot;,&quot;Вы можете просматривать слайды только по порядку.&quot;,&quot;Слайды можно просматривать только по порядку.&quot;,&quot;Введите пароль для просмотра презентации&quot;,&quot;Неверный пароль&quot;,&quot;Автор запретил просмотр презентации на этом домене.&quot;,&quot;В настоящее время просмотр данной презентации не разрешен ее автором.&quot;,&quot;Назад&quot;,&quot;Далее&quot;,&quot;0123456789:.\/…-x&quot;]},&quot;embedName&quot;:&quot;PFn&quot;,&quot;fontFamily&quot;:&quot;Roboto&quot;,&quot;isBold&quot;:false,&quot;isItalic&quot;:false,&quot;isSemibold&quot;:false,&quot;substituteFontFamily&quot;:&quot;Arial&quot;},{&quot;charsets&quot;:{&quot;dynamicFormatted&quot;:[&quot;DCT_SLIDE_NOTES_TEXT&quot;,&quot;DCT_INTERACTIVITY_TEXT&quot;],&quot;dynamicPlain&quot;:[&quot;DCT_SLIDE_TITLE&quot;,&quot;DCT_SLIDE_NOTES_TEXT&quot;,&quot;DCT_SLIDE_TEXT&quot;],&quot;static&quot;:[&quot;РЕЗУЛЬТАТЫ ПОИСКА:&quot;,&quot;Совпадений не найдено&quot;,&quot;ДАЛЕЕ&quot;,&quot;СЛАЙДЫ&quot;,&quot;ДА&quot;,&quot;НЕТ&quot;,&quot;ОК&quot;,&quot;0123456789:.\/…-x&quot;]},&quot;embedName&quot;:&quot;PFnb&quot;,&quot;fontFamily&quot;:&quot;Roboto&quot;,&quot;isBold&quot;:true,&quot;isItalic&quot;:fals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i&quot;,&quot;fontFamily&quot;:&quot;Roboto&quot;,&quot;isBold&quot;:false,&quot;isItalic&quot;:true,&quot;isSemibold&quot;:false,&quot;substituteFontFamily&quot;:&quot;Arial&quot;},{&quot;charsets&quot;:{&quot;dynamicFormatted&quot;:[&quot;DCT_SLIDE_NOTES_TEXT&quot;,&quot;DCT_INTERACTIVITY_TEXT&quot;],&quot;dynamicPlain&quot;:[],&quot;static&quot;:[&quot;0123456789:.\/…-x&quot;]},&quot;embedName&quot;:&quot;PFnbi&quot;,&quot;fontFamily&quot;:&quot;Roboto&quot;,&quot;isBold&quot;:true,&quot;isItalic&quot;:true,&quot;isSemibold&quot;:false,&quot;substituteFontFamily&quot;:&quot;Arial&quot;},{&quot;charsets&quot;:{&quot;dynamicFormatted&quot;:[&quot;DCT_INTERACTIVITY_SEMIBOLD_TEXT&quot;],&quot;dynamicPlain&quot;:[],&quot;static&quot;:[&quot;0123456789:.\/…-x&quot;]},&quot;embedName&quot;:&quot;PFnsb&quot;,&quot;fontFamily&quot;:&quot;Roboto&quot;,&quot;isBold&quot;:false,&quot;isItalic&quot;:false,&quot;isSemibold&quot;:true,&quot;substituteFontFamily&quot;:&quot;Arial&quot;},{&quot;charsets&quot;:{&quot;dynamicFormatted&quot;:[&quot;DCT_INTERACTIVITY_SEMIBOLD_TEXT&quot;],&quot;dynamicPlain&quot;:[],&quot;static&quot;:[&quot;0123456789:.\/…-x&quot;]},&quot;embedName&quot;:&quot;PFnsbi&quot;,&quot;fontFamily&quot;:&quot;Roboto&quot;,&quot;isBold&quot;:false,&quot;isItalic&quot;:true,&quot;isSemibold&quot;:true,&quot;substituteFontFamily&quot;:&quot;Arial&quot;}],&quot;interactivity&quot;:{&quot;fullSupport&quot;:true},&quot;presenterPhotos&quot;:null,&quot;slideThumbnails&quot;:{&quot;enlargeToFit&quot;:false,&quot;height&quot;:59,&quot;jpegQuality&quot;:100,&quot;keepAspectRatio&quot;:true,&quot;width&quot;:78},&quot;videoNarrations&quot;:null}}}}}"/>
  <p:tag name="ISPRING_ULTRA_SCORM_COURCE_TITLE" val="АТЗ_Тема 2.2_Порядок информирования об угрозе"/>
  <p:tag name="ISPRING_OUTPUT_FOLDER" val="[[&quot;\u001B-\u0016v{6997A730-0FB9-4272-AA0C-D17F88134D6D}&quot;,&quot;C:\\Users\\1971t\\Desktop\\Редекция презенаций&quot;],[&quot;\uFFFD\uFFFD\uFFFD\uFFFD{731E76A7-E25B-462D-B3B0-313EAFCFCE2B}&quot;,&quot;C:\\Users\\User\\Desktop\\А.Тимченко\\Программа АЗ\\Презентация&quot;],[&quot;\uFFFD\uFFFDz\uFFFD{EE53DD29-12CE-413C-BE7A-A3B0212F7D35}&quot;,&quot;C:\\Users\\User\\Desktop\\РАЗРАБОТКА КУРСОВ\\Авиационное законодательство ФАП&quot;]]"/>
  <p:tag name="ISPRING_PRESENTATION_TITLE" val="АТЗ_Тема 2.2_Порядок информирования об угрозе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90.9521561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}}"/>
  <p:tag name="ISPRING_UUID" val="{D1693B90-AAA0-41B2-92B2-8BC8666DBB37}"/>
  <p:tag name="ISPRING_RESOURCE_FOLDER" val="G:\Брендбук\3х4\"/>
  <p:tag name="ISPRING_PRESENTATION_PATH" val="G:\Брендбук\3х4.pptx"/>
  <p:tag name="ISPRING_SCREEN_RECS_UPDATED" val="G:\Брендбук\3х4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0AC9A0-E405-488F-80A3-5FC2B5739956}:7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0AC9A0-E405-488F-80A3-5FC2B5739956}:7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14E2FE-9C1F-4AEB-8F57-669900D1B99A}:7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14E2FE-9C1F-4AEB-8F57-669900D1B99A}:7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DB892-A942-4614-BC2D-5CC47873D74B}: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F74523-1D56-44CE-B2F3-E2285B2BB1C8}:7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505BF1-DCA6-4CC2-9A92-100F69190A1B}:7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DB892-A942-4614-BC2D-5CC47873D74B}:8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0AC9A0-E405-488F-80A3-5FC2B5739956}:7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0AC9A0-E405-488F-80A3-5FC2B5739956}:7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FB4A2C-5720-4E16-8A28-26117F264755}:7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5BC6F7-6A9E-4FBD-982E-FC219752C515}:77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505BF1-DCA6-4CC2-9A92-100F69190A1B}:74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505BF1-DCA6-4CC2-9A92-100F69190A1B}:7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1DB892-A942-4614-BC2D-5CC47873D74B}:8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F7EE5D-ABB9-4BC7-B0C5-DAE5E95F4A3A}:7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96AB56-2142-4B8A-8122-4B27FAFE4F4B}:7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505BF1-DCA6-4CC2-9A92-100F69190A1B}:7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449D26-6FFC-450E-A628-300DB72B0C60}:741"/>
</p:tagLst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F2A900"/>
      </a:dk2>
      <a:lt2>
        <a:srgbClr val="EBEBEC"/>
      </a:lt2>
      <a:accent1>
        <a:srgbClr val="000000"/>
      </a:accent1>
      <a:accent2>
        <a:srgbClr val="F2A900"/>
      </a:accent2>
      <a:accent3>
        <a:srgbClr val="EBEBEC"/>
      </a:accent3>
      <a:accent4>
        <a:srgbClr val="DC4405"/>
      </a:accent4>
      <a:accent5>
        <a:srgbClr val="C8102E"/>
      </a:accent5>
      <a:accent6>
        <a:srgbClr val="F79646"/>
      </a:accent6>
      <a:hlink>
        <a:srgbClr val="002060"/>
      </a:hlink>
      <a:folHlink>
        <a:srgbClr val="BFBF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17636</TotalTime>
  <Words>2979</Words>
  <Application>Microsoft Office PowerPoint</Application>
  <PresentationFormat>Экран (4:3)</PresentationFormat>
  <Paragraphs>331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맑은 고딕</vt:lpstr>
      <vt:lpstr>微软雅黑</vt:lpstr>
      <vt:lpstr>宋体</vt:lpstr>
      <vt:lpstr>Arial</vt:lpstr>
      <vt:lpstr>Calibri</vt:lpstr>
      <vt:lpstr>LiHei Pro</vt:lpstr>
      <vt:lpstr>Roboto</vt:lpstr>
      <vt:lpstr>Roboto Black</vt:lpstr>
      <vt:lpstr>Roboto Medium</vt:lpstr>
      <vt:lpstr>Times New Roman</vt:lpstr>
      <vt:lpstr>Wingdings</vt:lpstr>
      <vt:lpstr>Office Theme</vt:lpstr>
      <vt:lpstr>Презентация PowerPoint</vt:lpstr>
      <vt:lpstr>Презентация PowerPoint</vt:lpstr>
      <vt:lpstr>Нормативно-правовые документы</vt:lpstr>
      <vt:lpstr>Содержание</vt:lpstr>
      <vt:lpstr>Презентация PowerPoint</vt:lpstr>
      <vt:lpstr>Презентация PowerPoint</vt:lpstr>
      <vt:lpstr>Вопрос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1</vt:lpstr>
      <vt:lpstr>Презентация PowerPoint</vt:lpstr>
      <vt:lpstr>Презентация PowerPoint</vt:lpstr>
      <vt:lpstr> Вопрос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2</vt:lpstr>
      <vt:lpstr> Вопрос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АТЗ_Тема 2.2_Порядок информирования об угрозе</dc:title>
  <dc:creator>User</dc:creator>
  <cp:lastModifiedBy>metod1</cp:lastModifiedBy>
  <cp:revision>1795</cp:revision>
  <dcterms:created xsi:type="dcterms:W3CDTF">2022-03-18T08:28:12Z</dcterms:created>
  <dcterms:modified xsi:type="dcterms:W3CDTF">2023-11-13T07:33:36Z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2022-03-18T00:00:00Z</vt:filetime>
  </property>
</Properties>
</file>