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2.xml" ContentType="application/vnd.openxmlformats-officedocument.presentationml.tags+xml"/>
  <Override PartName="/ppt/notesSlides/notesSlide51.xml" ContentType="application/vnd.openxmlformats-officedocument.presentationml.notesSlide+xml"/>
  <Override PartName="/ppt/tags/tag3.xml" ContentType="application/vnd.openxmlformats-officedocument.presentationml.tags+xml"/>
  <Override PartName="/ppt/notesSlides/notesSlide52.xml" ContentType="application/vnd.openxmlformats-officedocument.presentationml.notesSlide+xml"/>
  <Override PartName="/ppt/tags/tag4.xml" ContentType="application/vnd.openxmlformats-officedocument.presentationml.tags+xml"/>
  <Override PartName="/ppt/notesSlides/notesSlide53.xml" ContentType="application/vnd.openxmlformats-officedocument.presentationml.notesSlide+xml"/>
  <Override PartName="/ppt/tags/tag5.xml" ContentType="application/vnd.openxmlformats-officedocument.presentationml.tags+xml"/>
  <Override PartName="/ppt/notesSlides/notesSlide54.xml" ContentType="application/vnd.openxmlformats-officedocument.presentationml.notesSlide+xml"/>
  <Override PartName="/ppt/tags/tag6.xml" ContentType="application/vnd.openxmlformats-officedocument.presentationml.tags+xml"/>
  <Override PartName="/ppt/notesSlides/notesSlide55.xml" ContentType="application/vnd.openxmlformats-officedocument.presentationml.notesSlide+xml"/>
  <Override PartName="/ppt/tags/tag7.xml" ContentType="application/vnd.openxmlformats-officedocument.presentationml.tags+xml"/>
  <Override PartName="/ppt/notesSlides/notesSlide56.xml" ContentType="application/vnd.openxmlformats-officedocument.presentationml.notesSlide+xml"/>
  <Override PartName="/ppt/tags/tag8.xml" ContentType="application/vnd.openxmlformats-officedocument.presentationml.tags+xml"/>
  <Override PartName="/ppt/notesSlides/notesSlide57.xml" ContentType="application/vnd.openxmlformats-officedocument.presentationml.notesSlide+xml"/>
  <Override PartName="/ppt/tags/tag9.xml" ContentType="application/vnd.openxmlformats-officedocument.presentationml.tags+xml"/>
  <Override PartName="/ppt/notesSlides/notesSlide58.xml" ContentType="application/vnd.openxmlformats-officedocument.presentationml.notesSlide+xml"/>
  <Override PartName="/ppt/tags/tag10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8" r:id="rId2"/>
    <p:sldMasterId id="2147483723" r:id="rId3"/>
    <p:sldMasterId id="2147483738" r:id="rId4"/>
    <p:sldMasterId id="2147483750" r:id="rId5"/>
    <p:sldMasterId id="2147483765" r:id="rId6"/>
    <p:sldMasterId id="2147483780" r:id="rId7"/>
    <p:sldMasterId id="2147483795" r:id="rId8"/>
  </p:sldMasterIdLst>
  <p:notesMasterIdLst>
    <p:notesMasterId r:id="rId82"/>
  </p:notesMasterIdLst>
  <p:sldIdLst>
    <p:sldId id="256" r:id="rId9"/>
    <p:sldId id="257" r:id="rId10"/>
    <p:sldId id="394" r:id="rId11"/>
    <p:sldId id="259" r:id="rId12"/>
    <p:sldId id="260" r:id="rId13"/>
    <p:sldId id="261" r:id="rId14"/>
    <p:sldId id="262" r:id="rId15"/>
    <p:sldId id="263" r:id="rId16"/>
    <p:sldId id="266" r:id="rId17"/>
    <p:sldId id="264" r:id="rId18"/>
    <p:sldId id="393" r:id="rId19"/>
    <p:sldId id="268" r:id="rId20"/>
    <p:sldId id="269" r:id="rId21"/>
    <p:sldId id="384" r:id="rId22"/>
    <p:sldId id="330" r:id="rId23"/>
    <p:sldId id="275" r:id="rId24"/>
    <p:sldId id="276" r:id="rId25"/>
    <p:sldId id="331" r:id="rId26"/>
    <p:sldId id="278" r:id="rId27"/>
    <p:sldId id="279" r:id="rId28"/>
    <p:sldId id="281" r:id="rId29"/>
    <p:sldId id="283" r:id="rId30"/>
    <p:sldId id="332" r:id="rId31"/>
    <p:sldId id="284" r:id="rId32"/>
    <p:sldId id="285" r:id="rId33"/>
    <p:sldId id="287" r:id="rId34"/>
    <p:sldId id="291" r:id="rId35"/>
    <p:sldId id="406" r:id="rId36"/>
    <p:sldId id="417" r:id="rId37"/>
    <p:sldId id="450" r:id="rId38"/>
    <p:sldId id="451" r:id="rId39"/>
    <p:sldId id="418" r:id="rId40"/>
    <p:sldId id="419" r:id="rId41"/>
    <p:sldId id="420" r:id="rId42"/>
    <p:sldId id="421" r:id="rId43"/>
    <p:sldId id="422" r:id="rId44"/>
    <p:sldId id="432" r:id="rId45"/>
    <p:sldId id="445" r:id="rId46"/>
    <p:sldId id="396" r:id="rId47"/>
    <p:sldId id="293" r:id="rId48"/>
    <p:sldId id="386" r:id="rId49"/>
    <p:sldId id="388" r:id="rId50"/>
    <p:sldId id="452" r:id="rId51"/>
    <p:sldId id="454" r:id="rId52"/>
    <p:sldId id="477" r:id="rId53"/>
    <p:sldId id="478" r:id="rId54"/>
    <p:sldId id="455" r:id="rId55"/>
    <p:sldId id="456" r:id="rId56"/>
    <p:sldId id="457" r:id="rId57"/>
    <p:sldId id="458" r:id="rId58"/>
    <p:sldId id="459" r:id="rId59"/>
    <p:sldId id="460" r:id="rId60"/>
    <p:sldId id="461" r:id="rId61"/>
    <p:sldId id="462" r:id="rId62"/>
    <p:sldId id="463" r:id="rId63"/>
    <p:sldId id="464" r:id="rId64"/>
    <p:sldId id="465" r:id="rId65"/>
    <p:sldId id="466" r:id="rId66"/>
    <p:sldId id="467" r:id="rId67"/>
    <p:sldId id="468" r:id="rId68"/>
    <p:sldId id="471" r:id="rId69"/>
    <p:sldId id="472" r:id="rId70"/>
    <p:sldId id="473" r:id="rId71"/>
    <p:sldId id="474" r:id="rId72"/>
    <p:sldId id="475" r:id="rId73"/>
    <p:sldId id="476" r:id="rId74"/>
    <p:sldId id="479" r:id="rId75"/>
    <p:sldId id="481" r:id="rId76"/>
    <p:sldId id="298" r:id="rId77"/>
    <p:sldId id="482" r:id="rId78"/>
    <p:sldId id="483" r:id="rId79"/>
    <p:sldId id="484" r:id="rId80"/>
    <p:sldId id="485" r:id="rId81"/>
  </p:sldIdLst>
  <p:sldSz cx="9144000" cy="6858000" type="screen4x3"/>
  <p:notesSz cx="6858000" cy="9144000"/>
  <p:custDataLst>
    <p:tags r:id="rId8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85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4" autoAdjust="0"/>
    <p:restoredTop sz="94660"/>
  </p:normalViewPr>
  <p:slideViewPr>
    <p:cSldViewPr>
      <p:cViewPr varScale="1">
        <p:scale>
          <a:sx n="65" d="100"/>
          <a:sy n="65" d="100"/>
        </p:scale>
        <p:origin x="159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A2A75E-513E-4367-BE7A-F9ABE1CC6C66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EDAC8D04-0B6C-4B77-8423-3EC73B29E33F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4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геологические</a:t>
          </a:r>
          <a:endParaRPr lang="ru-RU" sz="4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920720-DFF4-472D-98F6-468AF1B781B6}" type="parTrans" cxnId="{55782409-65B4-4BFA-8ACD-6C4449887EC4}">
      <dgm:prSet/>
      <dgm:spPr/>
      <dgm:t>
        <a:bodyPr/>
        <a:lstStyle/>
        <a:p>
          <a:endParaRPr lang="ru-RU"/>
        </a:p>
      </dgm:t>
    </dgm:pt>
    <dgm:pt modelId="{F6F79AAE-32E2-4567-AA66-8FD8563D9269}" type="sibTrans" cxnId="{55782409-65B4-4BFA-8ACD-6C4449887EC4}">
      <dgm:prSet/>
      <dgm:spPr/>
      <dgm:t>
        <a:bodyPr/>
        <a:lstStyle/>
        <a:p>
          <a:endParaRPr lang="ru-RU"/>
        </a:p>
      </dgm:t>
    </dgm:pt>
    <dgm:pt modelId="{DEAE4472-86B2-488A-AD74-2FF3BEBC2A5A}">
      <dgm:prSet phldrT="[Текст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ru-RU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гидрологические</a:t>
          </a:r>
          <a:endParaRPr lang="ru-RU" sz="4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01A696-22EA-487E-AE7B-357CA7B5ED0D}" type="parTrans" cxnId="{DF30D26F-0532-454E-9DF7-A7EF4F2CA701}">
      <dgm:prSet/>
      <dgm:spPr/>
      <dgm:t>
        <a:bodyPr/>
        <a:lstStyle/>
        <a:p>
          <a:endParaRPr lang="ru-RU"/>
        </a:p>
      </dgm:t>
    </dgm:pt>
    <dgm:pt modelId="{9B6E445B-EB5B-497E-98E9-E41D4F6E9D99}" type="sibTrans" cxnId="{DF30D26F-0532-454E-9DF7-A7EF4F2CA701}">
      <dgm:prSet/>
      <dgm:spPr/>
      <dgm:t>
        <a:bodyPr/>
        <a:lstStyle/>
        <a:p>
          <a:endParaRPr lang="ru-RU"/>
        </a:p>
      </dgm:t>
    </dgm:pt>
    <dgm:pt modelId="{115BBD55-99A9-4B24-8D6A-D266C0B178C1}">
      <dgm:prSet phldrT="[Текст]" custT="1"/>
      <dgm:spPr>
        <a:solidFill>
          <a:schemeClr val="bg2">
            <a:lumMod val="25000"/>
          </a:schemeClr>
        </a:solidFill>
      </dgm:spPr>
      <dgm:t>
        <a:bodyPr/>
        <a:lstStyle/>
        <a:p>
          <a:r>
            <a:rPr lang="ru-RU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метеорологические</a:t>
          </a:r>
          <a:endParaRPr lang="ru-RU" sz="4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293DB1-3A86-4D02-BC97-A7D5B1909212}" type="parTrans" cxnId="{A7E39D67-C344-4845-BABF-20D606C8ACD6}">
      <dgm:prSet/>
      <dgm:spPr/>
      <dgm:t>
        <a:bodyPr/>
        <a:lstStyle/>
        <a:p>
          <a:endParaRPr lang="ru-RU"/>
        </a:p>
      </dgm:t>
    </dgm:pt>
    <dgm:pt modelId="{5147A678-40B9-451A-B58F-D8B9F8059ECE}" type="sibTrans" cxnId="{A7E39D67-C344-4845-BABF-20D606C8ACD6}">
      <dgm:prSet/>
      <dgm:spPr/>
      <dgm:t>
        <a:bodyPr/>
        <a:lstStyle/>
        <a:p>
          <a:endParaRPr lang="ru-RU"/>
        </a:p>
      </dgm:t>
    </dgm:pt>
    <dgm:pt modelId="{0CCF1D25-2390-41B3-ACFC-0076C17ED8E5}">
      <dgm:prSet custT="1"/>
      <dgm:spPr>
        <a:solidFill>
          <a:srgbClr val="FF0000"/>
        </a:solidFill>
      </dgm:spPr>
      <dgm:t>
        <a:bodyPr/>
        <a:lstStyle/>
        <a:p>
          <a:r>
            <a:rPr lang="ru-RU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природные пожары</a:t>
          </a:r>
          <a:endParaRPr lang="ru-RU" sz="44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D6DEC1-72E2-4A65-ACBD-617583819BAA}" type="parTrans" cxnId="{121C9348-A128-4DBC-AB76-234ABDFB1C02}">
      <dgm:prSet/>
      <dgm:spPr/>
      <dgm:t>
        <a:bodyPr/>
        <a:lstStyle/>
        <a:p>
          <a:endParaRPr lang="ru-RU"/>
        </a:p>
      </dgm:t>
    </dgm:pt>
    <dgm:pt modelId="{A0808FF8-A5ED-4DE2-A529-6913CAC51362}" type="sibTrans" cxnId="{121C9348-A128-4DBC-AB76-234ABDFB1C02}">
      <dgm:prSet/>
      <dgm:spPr/>
      <dgm:t>
        <a:bodyPr/>
        <a:lstStyle/>
        <a:p>
          <a:endParaRPr lang="ru-RU"/>
        </a:p>
      </dgm:t>
    </dgm:pt>
    <dgm:pt modelId="{EAB6869B-8A88-4492-B852-36C3BB1D2E22}" type="pres">
      <dgm:prSet presAssocID="{D3A2A75E-513E-4367-BE7A-F9ABE1CC6C66}" presName="linearFlow" presStyleCnt="0">
        <dgm:presLayoutVars>
          <dgm:dir/>
          <dgm:resizeHandles val="exact"/>
        </dgm:presLayoutVars>
      </dgm:prSet>
      <dgm:spPr/>
    </dgm:pt>
    <dgm:pt modelId="{06A7F44E-6B9B-4501-9A1D-1ADEF09CF9D4}" type="pres">
      <dgm:prSet presAssocID="{EDAC8D04-0B6C-4B77-8423-3EC73B29E33F}" presName="composite" presStyleCnt="0"/>
      <dgm:spPr/>
    </dgm:pt>
    <dgm:pt modelId="{4D01C08D-940C-405B-BE9E-4BD15F2686E2}" type="pres">
      <dgm:prSet presAssocID="{EDAC8D04-0B6C-4B77-8423-3EC73B29E33F}" presName="imgShp" presStyleLbl="fgImgPlace1" presStyleIdx="0" presStyleCnt="4" custScaleX="205214" custScaleY="192010" custLinFactNeighborX="-79293" custLinFactNeighborY="20176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</dgm:spPr>
    </dgm:pt>
    <dgm:pt modelId="{28A5EE9A-89CF-48C1-8BD2-EEB9DF8B34C0}" type="pres">
      <dgm:prSet presAssocID="{EDAC8D04-0B6C-4B77-8423-3EC73B29E33F}" presName="txShp" presStyleLbl="node1" presStyleIdx="0" presStyleCnt="4" custScaleX="129644" custScaleY="175772" custLinFactNeighborX="1493" custLinFactNeighborY="222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468CF-3926-4DAE-8EDD-3C41EB196624}" type="pres">
      <dgm:prSet presAssocID="{F6F79AAE-32E2-4567-AA66-8FD8563D9269}" presName="spacing" presStyleCnt="0"/>
      <dgm:spPr/>
    </dgm:pt>
    <dgm:pt modelId="{AE310849-7934-47DB-8427-5BCFEDE25E05}" type="pres">
      <dgm:prSet presAssocID="{DEAE4472-86B2-488A-AD74-2FF3BEBC2A5A}" presName="composite" presStyleCnt="0"/>
      <dgm:spPr/>
    </dgm:pt>
    <dgm:pt modelId="{82D06075-A6D6-40D3-99D8-2BEECFB0BC1C}" type="pres">
      <dgm:prSet presAssocID="{DEAE4472-86B2-488A-AD74-2FF3BEBC2A5A}" presName="imgShp" presStyleLbl="fgImgPlace1" presStyleIdx="1" presStyleCnt="4" custScaleX="202909" custScaleY="184404" custLinFactNeighborX="-79293" custLinFactNeighborY="3627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bg1">
              <a:lumMod val="65000"/>
            </a:schemeClr>
          </a:solidFill>
        </a:ln>
      </dgm:spPr>
    </dgm:pt>
    <dgm:pt modelId="{4F19FEBB-424B-4087-8E71-C09E33540751}" type="pres">
      <dgm:prSet presAssocID="{DEAE4472-86B2-488A-AD74-2FF3BEBC2A5A}" presName="txShp" presStyleLbl="node1" presStyleIdx="1" presStyleCnt="4" custScaleX="133248" custScaleY="178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D5FC6C-C5DF-4F24-B9E8-33A8DDD0E0BE}" type="pres">
      <dgm:prSet presAssocID="{9B6E445B-EB5B-497E-98E9-E41D4F6E9D99}" presName="spacing" presStyleCnt="0"/>
      <dgm:spPr/>
    </dgm:pt>
    <dgm:pt modelId="{534C31E5-A8D8-433D-8485-DDDDF1676A88}" type="pres">
      <dgm:prSet presAssocID="{115BBD55-99A9-4B24-8D6A-D266C0B178C1}" presName="composite" presStyleCnt="0"/>
      <dgm:spPr/>
    </dgm:pt>
    <dgm:pt modelId="{E46200FF-AC15-4641-9720-492BE9B81F53}" type="pres">
      <dgm:prSet presAssocID="{115BBD55-99A9-4B24-8D6A-D266C0B178C1}" presName="imgShp" presStyleLbl="fgImgPlace1" presStyleIdx="2" presStyleCnt="4" custScaleX="204075" custScaleY="188540" custLinFactNeighborX="-79293" custLinFactNeighborY="-4652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bg2">
              <a:lumMod val="10000"/>
            </a:schemeClr>
          </a:solidFill>
        </a:ln>
      </dgm:spPr>
    </dgm:pt>
    <dgm:pt modelId="{87FF1AF4-ED8E-41DA-BB75-E74CBF8E2F29}" type="pres">
      <dgm:prSet presAssocID="{115BBD55-99A9-4B24-8D6A-D266C0B178C1}" presName="txShp" presStyleLbl="node1" presStyleIdx="2" presStyleCnt="4" custScaleX="132630" custScaleY="181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D1379-0356-44C2-B2D7-E1D621E47281}" type="pres">
      <dgm:prSet presAssocID="{5147A678-40B9-451A-B58F-D8B9F8059ECE}" presName="spacing" presStyleCnt="0"/>
      <dgm:spPr/>
    </dgm:pt>
    <dgm:pt modelId="{AD0D3BA1-AB6B-4095-96F7-89EB95334B48}" type="pres">
      <dgm:prSet presAssocID="{0CCF1D25-2390-41B3-ACFC-0076C17ED8E5}" presName="composite" presStyleCnt="0"/>
      <dgm:spPr/>
    </dgm:pt>
    <dgm:pt modelId="{BE6E6972-50CB-4048-9E9C-34E09EF704B9}" type="pres">
      <dgm:prSet presAssocID="{0CCF1D25-2390-41B3-ACFC-0076C17ED8E5}" presName="imgShp" presStyleLbl="fgImgPlace1" presStyleIdx="3" presStyleCnt="4" custScaleX="208141" custScaleY="190299" custLinFactNeighborX="-79293" custLinFactNeighborY="252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solidFill>
            <a:srgbClr val="FF0000"/>
          </a:solidFill>
        </a:ln>
      </dgm:spPr>
    </dgm:pt>
    <dgm:pt modelId="{FE5BE6CA-6A9E-4EF4-BE62-2AD609AD50D6}" type="pres">
      <dgm:prSet presAssocID="{0CCF1D25-2390-41B3-ACFC-0076C17ED8E5}" presName="txShp" presStyleLbl="node1" presStyleIdx="3" presStyleCnt="4" custScaleX="132630" custScaleY="1901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1C9348-A128-4DBC-AB76-234ABDFB1C02}" srcId="{D3A2A75E-513E-4367-BE7A-F9ABE1CC6C66}" destId="{0CCF1D25-2390-41B3-ACFC-0076C17ED8E5}" srcOrd="3" destOrd="0" parTransId="{27D6DEC1-72E2-4A65-ACBD-617583819BAA}" sibTransId="{A0808FF8-A5ED-4DE2-A529-6913CAC51362}"/>
    <dgm:cxn modelId="{A7E39D67-C344-4845-BABF-20D606C8ACD6}" srcId="{D3A2A75E-513E-4367-BE7A-F9ABE1CC6C66}" destId="{115BBD55-99A9-4B24-8D6A-D266C0B178C1}" srcOrd="2" destOrd="0" parTransId="{7E293DB1-3A86-4D02-BC97-A7D5B1909212}" sibTransId="{5147A678-40B9-451A-B58F-D8B9F8059ECE}"/>
    <dgm:cxn modelId="{03306542-0C26-4C03-971D-0861CC27DD88}" type="presOf" srcId="{EDAC8D04-0B6C-4B77-8423-3EC73B29E33F}" destId="{28A5EE9A-89CF-48C1-8BD2-EEB9DF8B34C0}" srcOrd="0" destOrd="0" presId="urn:microsoft.com/office/officeart/2005/8/layout/vList3#1"/>
    <dgm:cxn modelId="{DF30D26F-0532-454E-9DF7-A7EF4F2CA701}" srcId="{D3A2A75E-513E-4367-BE7A-F9ABE1CC6C66}" destId="{DEAE4472-86B2-488A-AD74-2FF3BEBC2A5A}" srcOrd="1" destOrd="0" parTransId="{B801A696-22EA-487E-AE7B-357CA7B5ED0D}" sibTransId="{9B6E445B-EB5B-497E-98E9-E41D4F6E9D99}"/>
    <dgm:cxn modelId="{0E5D5EB2-23DC-4C50-B21C-CB1EFA0B4D55}" type="presOf" srcId="{D3A2A75E-513E-4367-BE7A-F9ABE1CC6C66}" destId="{EAB6869B-8A88-4492-B852-36C3BB1D2E22}" srcOrd="0" destOrd="0" presId="urn:microsoft.com/office/officeart/2005/8/layout/vList3#1"/>
    <dgm:cxn modelId="{70E35872-E422-4CD0-AA9D-F1B5795D030E}" type="presOf" srcId="{DEAE4472-86B2-488A-AD74-2FF3BEBC2A5A}" destId="{4F19FEBB-424B-4087-8E71-C09E33540751}" srcOrd="0" destOrd="0" presId="urn:microsoft.com/office/officeart/2005/8/layout/vList3#1"/>
    <dgm:cxn modelId="{42329F51-9A8E-4AE2-9967-2C41620C2044}" type="presOf" srcId="{115BBD55-99A9-4B24-8D6A-D266C0B178C1}" destId="{87FF1AF4-ED8E-41DA-BB75-E74CBF8E2F29}" srcOrd="0" destOrd="0" presId="urn:microsoft.com/office/officeart/2005/8/layout/vList3#1"/>
    <dgm:cxn modelId="{55782409-65B4-4BFA-8ACD-6C4449887EC4}" srcId="{D3A2A75E-513E-4367-BE7A-F9ABE1CC6C66}" destId="{EDAC8D04-0B6C-4B77-8423-3EC73B29E33F}" srcOrd="0" destOrd="0" parTransId="{DB920720-DFF4-472D-98F6-468AF1B781B6}" sibTransId="{F6F79AAE-32E2-4567-AA66-8FD8563D9269}"/>
    <dgm:cxn modelId="{49759112-2C6C-452A-B150-6F7FEB2A5E5C}" type="presOf" srcId="{0CCF1D25-2390-41B3-ACFC-0076C17ED8E5}" destId="{FE5BE6CA-6A9E-4EF4-BE62-2AD609AD50D6}" srcOrd="0" destOrd="0" presId="urn:microsoft.com/office/officeart/2005/8/layout/vList3#1"/>
    <dgm:cxn modelId="{C2CA8E23-8FC9-45CC-ABD0-67F166CD6B8B}" type="presParOf" srcId="{EAB6869B-8A88-4492-B852-36C3BB1D2E22}" destId="{06A7F44E-6B9B-4501-9A1D-1ADEF09CF9D4}" srcOrd="0" destOrd="0" presId="urn:microsoft.com/office/officeart/2005/8/layout/vList3#1"/>
    <dgm:cxn modelId="{C6445861-374D-4043-8798-314879CBDD7C}" type="presParOf" srcId="{06A7F44E-6B9B-4501-9A1D-1ADEF09CF9D4}" destId="{4D01C08D-940C-405B-BE9E-4BD15F2686E2}" srcOrd="0" destOrd="0" presId="urn:microsoft.com/office/officeart/2005/8/layout/vList3#1"/>
    <dgm:cxn modelId="{BB08F3ED-833A-44A7-BFC7-DD31E6C06126}" type="presParOf" srcId="{06A7F44E-6B9B-4501-9A1D-1ADEF09CF9D4}" destId="{28A5EE9A-89CF-48C1-8BD2-EEB9DF8B34C0}" srcOrd="1" destOrd="0" presId="urn:microsoft.com/office/officeart/2005/8/layout/vList3#1"/>
    <dgm:cxn modelId="{95DC695D-DE7D-4E8C-8BCA-F932AD0A34ED}" type="presParOf" srcId="{EAB6869B-8A88-4492-B852-36C3BB1D2E22}" destId="{B73468CF-3926-4DAE-8EDD-3C41EB196624}" srcOrd="1" destOrd="0" presId="urn:microsoft.com/office/officeart/2005/8/layout/vList3#1"/>
    <dgm:cxn modelId="{79BBAAE0-358C-4BA6-B1EB-CD1A4479B9E4}" type="presParOf" srcId="{EAB6869B-8A88-4492-B852-36C3BB1D2E22}" destId="{AE310849-7934-47DB-8427-5BCFEDE25E05}" srcOrd="2" destOrd="0" presId="urn:microsoft.com/office/officeart/2005/8/layout/vList3#1"/>
    <dgm:cxn modelId="{53FA81CB-F4D5-4EDB-B628-1D6E78BCCCD3}" type="presParOf" srcId="{AE310849-7934-47DB-8427-5BCFEDE25E05}" destId="{82D06075-A6D6-40D3-99D8-2BEECFB0BC1C}" srcOrd="0" destOrd="0" presId="urn:microsoft.com/office/officeart/2005/8/layout/vList3#1"/>
    <dgm:cxn modelId="{104DF109-DCE0-4F20-86F2-D78A87869571}" type="presParOf" srcId="{AE310849-7934-47DB-8427-5BCFEDE25E05}" destId="{4F19FEBB-424B-4087-8E71-C09E33540751}" srcOrd="1" destOrd="0" presId="urn:microsoft.com/office/officeart/2005/8/layout/vList3#1"/>
    <dgm:cxn modelId="{D7CEC68C-3247-46E4-886E-48ADC0726EA2}" type="presParOf" srcId="{EAB6869B-8A88-4492-B852-36C3BB1D2E22}" destId="{0CD5FC6C-C5DF-4F24-B9E8-33A8DDD0E0BE}" srcOrd="3" destOrd="0" presId="urn:microsoft.com/office/officeart/2005/8/layout/vList3#1"/>
    <dgm:cxn modelId="{24165E5D-076D-4491-9BFC-00645167FEE8}" type="presParOf" srcId="{EAB6869B-8A88-4492-B852-36C3BB1D2E22}" destId="{534C31E5-A8D8-433D-8485-DDDDF1676A88}" srcOrd="4" destOrd="0" presId="urn:microsoft.com/office/officeart/2005/8/layout/vList3#1"/>
    <dgm:cxn modelId="{78FFC21B-4EA1-4ED4-A322-989B0D84C7B2}" type="presParOf" srcId="{534C31E5-A8D8-433D-8485-DDDDF1676A88}" destId="{E46200FF-AC15-4641-9720-492BE9B81F53}" srcOrd="0" destOrd="0" presId="urn:microsoft.com/office/officeart/2005/8/layout/vList3#1"/>
    <dgm:cxn modelId="{4475699C-F6FB-4080-9261-5DC40B473456}" type="presParOf" srcId="{534C31E5-A8D8-433D-8485-DDDDF1676A88}" destId="{87FF1AF4-ED8E-41DA-BB75-E74CBF8E2F29}" srcOrd="1" destOrd="0" presId="urn:microsoft.com/office/officeart/2005/8/layout/vList3#1"/>
    <dgm:cxn modelId="{82CA7F0D-3707-48AF-A677-5DF662F1875B}" type="presParOf" srcId="{EAB6869B-8A88-4492-B852-36C3BB1D2E22}" destId="{3B0D1379-0356-44C2-B2D7-E1D621E47281}" srcOrd="5" destOrd="0" presId="urn:microsoft.com/office/officeart/2005/8/layout/vList3#1"/>
    <dgm:cxn modelId="{68F8E0AD-4031-4BB5-A83B-C04313F02825}" type="presParOf" srcId="{EAB6869B-8A88-4492-B852-36C3BB1D2E22}" destId="{AD0D3BA1-AB6B-4095-96F7-89EB95334B48}" srcOrd="6" destOrd="0" presId="urn:microsoft.com/office/officeart/2005/8/layout/vList3#1"/>
    <dgm:cxn modelId="{9F0D3E4F-BC6F-466E-A0B4-E384EBD1E16F}" type="presParOf" srcId="{AD0D3BA1-AB6B-4095-96F7-89EB95334B48}" destId="{BE6E6972-50CB-4048-9E9C-34E09EF704B9}" srcOrd="0" destOrd="0" presId="urn:microsoft.com/office/officeart/2005/8/layout/vList3#1"/>
    <dgm:cxn modelId="{6B452EB2-7DB4-4EF3-8091-6F7F99A2E670}" type="presParOf" srcId="{AD0D3BA1-AB6B-4095-96F7-89EB95334B48}" destId="{FE5BE6CA-6A9E-4EF4-BE62-2AD609AD50D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5EE9A-89CF-48C1-8BD2-EEB9DF8B34C0}">
      <dsp:nvSpPr>
        <dsp:cNvPr id="0" name=""/>
        <dsp:cNvSpPr/>
      </dsp:nvSpPr>
      <dsp:spPr>
        <a:xfrm rot="10800000">
          <a:off x="721115" y="251171"/>
          <a:ext cx="7883340" cy="1424951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488" tIns="167640" rIns="312928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геологические</a:t>
          </a:r>
          <a:endParaRPr lang="ru-RU" sz="4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077353" y="251171"/>
        <a:ext cx="7527102" cy="1424951"/>
      </dsp:txXfrm>
    </dsp:sp>
    <dsp:sp modelId="{4D01C08D-940C-405B-BE9E-4BD15F2686E2}">
      <dsp:nvSpPr>
        <dsp:cNvPr id="0" name=""/>
        <dsp:cNvSpPr/>
      </dsp:nvSpPr>
      <dsp:spPr>
        <a:xfrm>
          <a:off x="56990" y="168222"/>
          <a:ext cx="1663632" cy="155658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9FEBB-424B-4087-8E71-C09E33540751}">
      <dsp:nvSpPr>
        <dsp:cNvPr id="0" name=""/>
        <dsp:cNvSpPr/>
      </dsp:nvSpPr>
      <dsp:spPr>
        <a:xfrm rot="10800000">
          <a:off x="520754" y="1827231"/>
          <a:ext cx="8102491" cy="1446953"/>
        </a:xfrm>
        <a:prstGeom prst="homePlate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488" tIns="167640" rIns="312928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гидрологические</a:t>
          </a:r>
          <a:endParaRPr lang="ru-RU" sz="44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882492" y="1827231"/>
        <a:ext cx="7740753" cy="1446953"/>
      </dsp:txXfrm>
    </dsp:sp>
    <dsp:sp modelId="{82D06075-A6D6-40D3-99D8-2BEECFB0BC1C}">
      <dsp:nvSpPr>
        <dsp:cNvPr id="0" name=""/>
        <dsp:cNvSpPr/>
      </dsp:nvSpPr>
      <dsp:spPr>
        <a:xfrm>
          <a:off x="66333" y="1832647"/>
          <a:ext cx="1644946" cy="149492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F1AF4-ED8E-41DA-BB75-E74CBF8E2F29}">
      <dsp:nvSpPr>
        <dsp:cNvPr id="0" name=""/>
        <dsp:cNvSpPr/>
      </dsp:nvSpPr>
      <dsp:spPr>
        <a:xfrm rot="10800000">
          <a:off x="539544" y="3569198"/>
          <a:ext cx="8064911" cy="1470398"/>
        </a:xfrm>
        <a:prstGeom prst="homePlate">
          <a:avLst/>
        </a:prstGeom>
        <a:solidFill>
          <a:schemeClr val="bg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488" tIns="167640" rIns="312928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метеорологические</a:t>
          </a:r>
          <a:endParaRPr lang="ru-RU" sz="44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907143" y="3569198"/>
        <a:ext cx="7697312" cy="1470398"/>
      </dsp:txXfrm>
    </dsp:sp>
    <dsp:sp modelId="{E46200FF-AC15-4641-9720-492BE9B81F53}">
      <dsp:nvSpPr>
        <dsp:cNvPr id="0" name=""/>
        <dsp:cNvSpPr/>
      </dsp:nvSpPr>
      <dsp:spPr>
        <a:xfrm>
          <a:off x="61606" y="3502454"/>
          <a:ext cx="1654398" cy="152845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bg2">
              <a:lumMod val="1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BE6CA-6A9E-4EF4-BE62-2AD609AD50D6}">
      <dsp:nvSpPr>
        <dsp:cNvPr id="0" name=""/>
        <dsp:cNvSpPr/>
      </dsp:nvSpPr>
      <dsp:spPr>
        <a:xfrm rot="10800000">
          <a:off x="539544" y="5311164"/>
          <a:ext cx="8064911" cy="1541632"/>
        </a:xfrm>
        <a:prstGeom prst="homePlat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488" tIns="167640" rIns="312928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природные пожары</a:t>
          </a:r>
          <a:endParaRPr lang="ru-RU" sz="44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924952" y="5311164"/>
        <a:ext cx="7679503" cy="1541632"/>
      </dsp:txXfrm>
    </dsp:sp>
    <dsp:sp modelId="{BE6E6972-50CB-4048-9E9C-34E09EF704B9}">
      <dsp:nvSpPr>
        <dsp:cNvPr id="0" name=""/>
        <dsp:cNvSpPr/>
      </dsp:nvSpPr>
      <dsp:spPr>
        <a:xfrm>
          <a:off x="45125" y="5312664"/>
          <a:ext cx="1687360" cy="154271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1A717-F797-4857-AF96-4560BE871158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FA7DF-C0D2-41FE-982A-33DA8828FF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997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76D123-F079-4B3A-BE0A-5460FD24192A}" type="slidenum">
              <a:rPr lang="ru-RU" smtClean="0">
                <a:latin typeface="Arial" charset="0"/>
              </a:rPr>
              <a:pPr/>
              <a:t>30</a:t>
            </a:fld>
            <a:endParaRPr lang="ru-RU" smtClean="0">
              <a:latin typeface="Arial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algn="ctr" eaLnBrk="1" hangingPunct="1"/>
            <a:r>
              <a:rPr lang="ru-RU" smtClean="0">
                <a:latin typeface="Arial" charset="0"/>
              </a:rPr>
              <a:t>Чрезвычайные ситуации техногенного характера.</a:t>
            </a:r>
          </a:p>
          <a:p>
            <a:pPr eaLnBrk="1" hangingPunct="1"/>
            <a:endParaRPr lang="ru-RU" smtClean="0">
              <a:latin typeface="Arial" charset="0"/>
            </a:endParaRPr>
          </a:p>
          <a:p>
            <a:pPr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Транспортные аварии (катастрофы)</a:t>
            </a:r>
            <a:r>
              <a:rPr lang="ru-RU" smtClean="0">
                <a:latin typeface="Arial" charset="0"/>
              </a:rPr>
              <a:t> делятся на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товарных поездов;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пассажирских поездов;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речных и морских грузовых судов;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на магистральных трубопроводов и др.</a:t>
            </a:r>
          </a:p>
          <a:p>
            <a:pPr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Пожары, взрывы, угроза взрывов</a:t>
            </a:r>
            <a:r>
              <a:rPr lang="ru-RU" smtClean="0">
                <a:latin typeface="Arial" charset="0"/>
              </a:rPr>
              <a:t> включают в себя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пожары (</a:t>
            </a:r>
            <a:r>
              <a:rPr lang="ru-RU" smtClean="0">
                <a:latin typeface="Arial" charset="0"/>
              </a:rPr>
              <a:t>или </a:t>
            </a:r>
            <a:r>
              <a:rPr lang="ru-RU" smtClean="0">
                <a:latin typeface="Arial" charset="0"/>
                <a:cs typeface="Times New Roman" pitchFamily="18" charset="0"/>
              </a:rPr>
              <a:t>взрывы) в зданиях, на коммуникациях и технологическом оборудовании промышленных объектов;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пожары (</a:t>
            </a:r>
            <a:r>
              <a:rPr lang="ru-RU" smtClean="0">
                <a:latin typeface="Arial" charset="0"/>
              </a:rPr>
              <a:t>или </a:t>
            </a:r>
            <a:r>
              <a:rPr lang="ru-RU" smtClean="0">
                <a:latin typeface="Arial" charset="0"/>
                <a:cs typeface="Times New Roman" pitchFamily="18" charset="0"/>
              </a:rPr>
              <a:t>взрывы) на транспорте;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пожары (</a:t>
            </a:r>
            <a:r>
              <a:rPr lang="ru-RU" smtClean="0">
                <a:latin typeface="Arial" charset="0"/>
              </a:rPr>
              <a:t>или </a:t>
            </a:r>
            <a:r>
              <a:rPr lang="ru-RU" smtClean="0">
                <a:latin typeface="Arial" charset="0"/>
                <a:cs typeface="Times New Roman" pitchFamily="18" charset="0"/>
              </a:rPr>
              <a:t>взрывы) в зданиях и сооружениях жилого, социально-бытового, культурного значения и др.</a:t>
            </a:r>
          </a:p>
          <a:p>
            <a:pPr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Аварии с выбросом (</a:t>
            </a:r>
            <a:r>
              <a:rPr lang="ru-RU" smtClean="0">
                <a:latin typeface="Arial" charset="0"/>
              </a:rPr>
              <a:t>или </a:t>
            </a:r>
            <a:r>
              <a:rPr lang="ru-RU" smtClean="0">
                <a:latin typeface="Arial" charset="0"/>
                <a:cs typeface="Times New Roman" pitchFamily="18" charset="0"/>
              </a:rPr>
              <a:t>угрозой выброса) химически опасных веществ (ХОВ)</a:t>
            </a:r>
            <a:r>
              <a:rPr lang="ru-RU" smtClean="0">
                <a:latin typeface="Arial" charset="0"/>
              </a:rPr>
              <a:t> подразделяются на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с выбросом (</a:t>
            </a:r>
            <a:r>
              <a:rPr lang="ru-RU" smtClean="0">
                <a:latin typeface="Arial" charset="0"/>
              </a:rPr>
              <a:t>или </a:t>
            </a:r>
            <a:r>
              <a:rPr lang="ru-RU" smtClean="0">
                <a:latin typeface="Arial" charset="0"/>
                <a:cs typeface="Times New Roman" pitchFamily="18" charset="0"/>
              </a:rPr>
              <a:t>угрозой выброса) ХОВ при их производстве, переработке или хранении (</a:t>
            </a:r>
            <a:r>
              <a:rPr lang="ru-RU" smtClean="0">
                <a:latin typeface="Arial" charset="0"/>
              </a:rPr>
              <a:t>или </a:t>
            </a:r>
            <a:r>
              <a:rPr lang="ru-RU" smtClean="0">
                <a:latin typeface="Arial" charset="0"/>
                <a:cs typeface="Times New Roman" pitchFamily="18" charset="0"/>
              </a:rPr>
              <a:t>захоронении);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утрат</a:t>
            </a:r>
            <a:r>
              <a:rPr lang="ru-RU" smtClean="0">
                <a:latin typeface="Arial" charset="0"/>
              </a:rPr>
              <a:t>у</a:t>
            </a:r>
            <a:r>
              <a:rPr lang="ru-RU" smtClean="0">
                <a:latin typeface="Arial" charset="0"/>
                <a:cs typeface="Times New Roman" pitchFamily="18" charset="0"/>
              </a:rPr>
              <a:t> источников ХОВ;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с химическими боепр</a:t>
            </a:r>
            <a:r>
              <a:rPr lang="ru-RU" smtClean="0">
                <a:latin typeface="Arial" charset="0"/>
              </a:rPr>
              <a:t>и</a:t>
            </a:r>
            <a:r>
              <a:rPr lang="ru-RU" smtClean="0">
                <a:latin typeface="Arial" charset="0"/>
                <a:cs typeface="Times New Roman" pitchFamily="18" charset="0"/>
              </a:rPr>
              <a:t>пасами и др.</a:t>
            </a: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CDAB98-074A-49BD-973F-F21D08BF9CA0}" type="slidenum">
              <a:rPr lang="ru-RU" smtClean="0">
                <a:latin typeface="Arial" charset="0"/>
              </a:rPr>
              <a:pPr/>
              <a:t>31</a:t>
            </a:fld>
            <a:endParaRPr lang="ru-RU" smtClean="0">
              <a:latin typeface="Arial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Аварии с выбросом (</a:t>
            </a:r>
            <a:r>
              <a:rPr lang="ru-RU" smtClean="0">
                <a:latin typeface="Arial" charset="0"/>
              </a:rPr>
              <a:t>или </a:t>
            </a:r>
            <a:r>
              <a:rPr lang="ru-RU" smtClean="0">
                <a:latin typeface="Arial" charset="0"/>
                <a:cs typeface="Times New Roman" pitchFamily="18" charset="0"/>
              </a:rPr>
              <a:t>угрозой выброса) радиоактивных веществ</a:t>
            </a:r>
            <a:r>
              <a:rPr lang="ru-RU" smtClean="0">
                <a:latin typeface="Arial" charset="0"/>
              </a:rPr>
              <a:t> состоят из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</a:t>
            </a:r>
            <a:r>
              <a:rPr lang="ru-RU" smtClean="0">
                <a:latin typeface="Arial" charset="0"/>
              </a:rPr>
              <a:t>й</a:t>
            </a:r>
            <a:r>
              <a:rPr lang="ru-RU" smtClean="0">
                <a:latin typeface="Arial" charset="0"/>
                <a:cs typeface="Times New Roman" pitchFamily="18" charset="0"/>
              </a:rPr>
              <a:t> на атомных станциях;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</a:t>
            </a:r>
            <a:r>
              <a:rPr lang="ru-RU" smtClean="0">
                <a:latin typeface="Arial" charset="0"/>
              </a:rPr>
              <a:t>й</a:t>
            </a:r>
            <a:r>
              <a:rPr lang="ru-RU" smtClean="0">
                <a:latin typeface="Arial" charset="0"/>
                <a:cs typeface="Times New Roman" pitchFamily="18" charset="0"/>
              </a:rPr>
              <a:t> транспортных средств и космических аппаратов с ядерными установками;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аварий с ядерными боеприпасами в местах их хранения, эксплуатации или установки;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утрат</a:t>
            </a:r>
            <a:r>
              <a:rPr lang="ru-RU" smtClean="0">
                <a:latin typeface="Arial" charset="0"/>
              </a:rPr>
              <a:t>ы</a:t>
            </a:r>
            <a:r>
              <a:rPr lang="ru-RU" smtClean="0">
                <a:latin typeface="Arial" charset="0"/>
                <a:cs typeface="Times New Roman" pitchFamily="18" charset="0"/>
              </a:rPr>
              <a:t> радиоактивных источников и др.</a:t>
            </a:r>
          </a:p>
          <a:p>
            <a:pPr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Авари</a:t>
            </a:r>
            <a:r>
              <a:rPr lang="ru-RU" smtClean="0">
                <a:latin typeface="Arial" charset="0"/>
              </a:rPr>
              <a:t>и</a:t>
            </a:r>
            <a:r>
              <a:rPr lang="ru-RU" smtClean="0">
                <a:latin typeface="Arial" charset="0"/>
                <a:cs typeface="Times New Roman" pitchFamily="18" charset="0"/>
              </a:rPr>
              <a:t> с выбросом (</a:t>
            </a:r>
            <a:r>
              <a:rPr lang="ru-RU" smtClean="0">
                <a:latin typeface="Arial" charset="0"/>
              </a:rPr>
              <a:t>или </a:t>
            </a:r>
            <a:r>
              <a:rPr lang="ru-RU" smtClean="0">
                <a:latin typeface="Arial" charset="0"/>
                <a:cs typeface="Times New Roman" pitchFamily="18" charset="0"/>
              </a:rPr>
              <a:t>угрозой выброса) биологически опасных веществ (БОВ)</a:t>
            </a:r>
            <a:r>
              <a:rPr lang="ru-RU" smtClean="0">
                <a:latin typeface="Arial" charset="0"/>
              </a:rPr>
              <a:t> делятся на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</a:t>
            </a:r>
            <a:r>
              <a:rPr lang="ru-RU" smtClean="0">
                <a:latin typeface="Arial" charset="0"/>
              </a:rPr>
              <a:t>и</a:t>
            </a:r>
            <a:r>
              <a:rPr lang="ru-RU" smtClean="0">
                <a:latin typeface="Arial" charset="0"/>
                <a:cs typeface="Times New Roman" pitchFamily="18" charset="0"/>
              </a:rPr>
              <a:t> с выбросом (</a:t>
            </a:r>
            <a:r>
              <a:rPr lang="ru-RU" smtClean="0">
                <a:latin typeface="Arial" charset="0"/>
              </a:rPr>
              <a:t>или </a:t>
            </a:r>
            <a:r>
              <a:rPr lang="ru-RU" smtClean="0">
                <a:latin typeface="Arial" charset="0"/>
                <a:cs typeface="Times New Roman" pitchFamily="18" charset="0"/>
              </a:rPr>
              <a:t>угрозой выброса) биологически опасных веществ на предприятиях и в научно-исследовательских учреждениях;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утрат</a:t>
            </a:r>
            <a:r>
              <a:rPr lang="ru-RU" smtClean="0">
                <a:latin typeface="Arial" charset="0"/>
              </a:rPr>
              <a:t>у</a:t>
            </a:r>
            <a:r>
              <a:rPr lang="ru-RU" smtClean="0">
                <a:latin typeface="Arial" charset="0"/>
                <a:cs typeface="Times New Roman" pitchFamily="18" charset="0"/>
              </a:rPr>
              <a:t> БОВ и др.</a:t>
            </a:r>
          </a:p>
          <a:p>
            <a:pPr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Внезапное обрушение зданий, сооружений</a:t>
            </a:r>
            <a:r>
              <a:rPr lang="ru-RU" smtClean="0">
                <a:latin typeface="Arial" charset="0"/>
              </a:rPr>
              <a:t> включают в себя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</a:rPr>
              <a:t>о</a:t>
            </a:r>
            <a:r>
              <a:rPr lang="ru-RU" smtClean="0">
                <a:latin typeface="Arial" charset="0"/>
                <a:cs typeface="Times New Roman" pitchFamily="18" charset="0"/>
              </a:rPr>
              <a:t>брушение элементов транспортных коммуникаций;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обрушение производственных зданий и сооружений;</a:t>
            </a:r>
          </a:p>
          <a:p>
            <a:pPr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обрушение зданий и сооружений жилого, социально-бытового и культурного значения.</a:t>
            </a: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F0D132-961A-453E-ABC3-F86F164C664C}" type="slidenum">
              <a:rPr lang="ru-RU" smtClean="0">
                <a:latin typeface="Arial" charset="0"/>
              </a:rPr>
              <a:pPr/>
              <a:t>32</a:t>
            </a:fld>
            <a:endParaRPr lang="ru-RU" smtClean="0">
              <a:latin typeface="Arial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marL="228600" indent="-228600"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Аварии на электроэнергетических системах</a:t>
            </a:r>
            <a:r>
              <a:rPr lang="ru-RU" smtClean="0">
                <a:latin typeface="Arial" charset="0"/>
              </a:rPr>
              <a:t> классифицируются на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на автономных электростанциях с долговременным перерывом электроснабжения всех потребителей;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выход из строя транспортных электроконтактных сетей и др.</a:t>
            </a:r>
          </a:p>
          <a:p>
            <a:pPr marL="228600" indent="-228600"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Аварии на коммунальных системах жизнеобеспечения</a:t>
            </a:r>
            <a:r>
              <a:rPr lang="ru-RU" smtClean="0">
                <a:latin typeface="Arial" charset="0"/>
              </a:rPr>
              <a:t> делятся на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</a:rPr>
              <a:t>а</a:t>
            </a:r>
            <a:r>
              <a:rPr lang="ru-RU" smtClean="0">
                <a:latin typeface="Arial" charset="0"/>
                <a:cs typeface="Times New Roman" pitchFamily="18" charset="0"/>
              </a:rPr>
              <a:t>варии в канализационных системах с массовым выбросом загрязняющих веществ;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на тепловых сетях в холодное время года;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в системах снабжения населения питьевой водой;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аварии на коммунальных газопроводах.</a:t>
            </a:r>
          </a:p>
          <a:p>
            <a:pPr marL="228600" indent="-228600"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Аварии на очистных сооружениях</a:t>
            </a:r>
            <a:r>
              <a:rPr lang="ru-RU" smtClean="0">
                <a:latin typeface="Arial" charset="0"/>
              </a:rPr>
              <a:t> состоят из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</a:t>
            </a:r>
            <a:r>
              <a:rPr lang="ru-RU" smtClean="0">
                <a:latin typeface="Arial" charset="0"/>
              </a:rPr>
              <a:t>й</a:t>
            </a:r>
            <a:r>
              <a:rPr lang="ru-RU" smtClean="0">
                <a:latin typeface="Arial" charset="0"/>
                <a:cs typeface="Times New Roman" pitchFamily="18" charset="0"/>
              </a:rPr>
              <a:t> на очистных сооружениях сточных вод промышленных предприятий с массовым выбросом загрязняющих веществ;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авари</a:t>
            </a:r>
            <a:r>
              <a:rPr lang="ru-RU" smtClean="0">
                <a:latin typeface="Arial" charset="0"/>
              </a:rPr>
              <a:t>й</a:t>
            </a:r>
            <a:r>
              <a:rPr lang="ru-RU" smtClean="0">
                <a:latin typeface="Arial" charset="0"/>
                <a:cs typeface="Times New Roman" pitchFamily="18" charset="0"/>
              </a:rPr>
              <a:t> на очистных сооружениях промышленных газов с массовым выбросом загрязняющих веществ.</a:t>
            </a:r>
          </a:p>
          <a:p>
            <a:pPr marL="228600" indent="-228600" eaLnBrk="1" hangingPunct="1"/>
            <a:r>
              <a:rPr lang="ru-RU" smtClean="0">
                <a:latin typeface="Arial" charset="0"/>
              </a:rPr>
              <a:t>    </a:t>
            </a:r>
            <a:r>
              <a:rPr lang="ru-RU" smtClean="0">
                <a:latin typeface="Arial" charset="0"/>
                <a:cs typeface="Times New Roman" pitchFamily="18" charset="0"/>
              </a:rPr>
              <a:t>Гидродинамические аварии</a:t>
            </a:r>
            <a:r>
              <a:rPr lang="ru-RU" smtClean="0">
                <a:latin typeface="Arial" charset="0"/>
              </a:rPr>
              <a:t> подразделяются на</a:t>
            </a:r>
            <a:r>
              <a:rPr lang="ru-RU" smtClean="0">
                <a:latin typeface="Arial" charset="0"/>
                <a:cs typeface="Times New Roman" pitchFamily="18" charset="0"/>
              </a:rPr>
              <a:t>: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прорывы плотин (дамб, шлюзов и др.) с образованием волн прорыва и катастрофическим затоплением;</a:t>
            </a:r>
          </a:p>
          <a:p>
            <a:pPr marL="228600" indent="-228600" eaLnBrk="1" hangingPunct="1">
              <a:buFontTx/>
              <a:buChar char="•"/>
            </a:pPr>
            <a:r>
              <a:rPr lang="ru-RU" smtClean="0">
                <a:latin typeface="Arial" charset="0"/>
                <a:cs typeface="Times New Roman" pitchFamily="18" charset="0"/>
              </a:rPr>
              <a:t>прорывы плотин с образованием прорывного паводка и др.</a:t>
            </a: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DF2439-E427-44D2-88D0-C15547B784CD}" type="slidenum">
              <a:rPr lang="ru-RU" smtClean="0">
                <a:latin typeface="Arial" charset="0"/>
              </a:rPr>
              <a:pPr/>
              <a:t>38</a:t>
            </a:fld>
            <a:endParaRPr lang="ru-RU" smtClean="0">
              <a:latin typeface="Arial" charset="0"/>
            </a:endParaRPr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9AA1543-F79A-4117-A2B1-5B175A8E5594}" type="slidenum">
              <a:rPr lang="ru-RU" sz="1200">
                <a:latin typeface="Times New Roman" pitchFamily="18" charset="0"/>
              </a:rPr>
              <a:pPr algn="r"/>
              <a:t>38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6656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E8B9D80-0A48-49DE-A072-D4592A80383D}" type="slidenum">
              <a:rPr lang="ru-RU" sz="1200"/>
              <a:pPr algn="r"/>
              <a:t>38</a:t>
            </a:fld>
            <a:endParaRPr lang="ru-RU" sz="1200"/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№ 16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C49CAA-8DC0-48E2-8215-EC6ABF8714E4}" type="slidenum">
              <a:rPr lang="ru-RU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58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F5300-89F1-4573-B8EF-1D3C56F9DF0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BA3048-EC76-4E56-B122-7B9B476EBAA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634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65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67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68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FA7DF-C0D2-41FE-982A-33DA8828FF4A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11CF404A-72B0-49E6-BE4A-BE8A10207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C3AE7557-68D7-45A2-9550-A052DA019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09234-A6A9-42FE-9A4D-28499294080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8380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F837C-4847-4565-BB1C-5252A7A460A7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0151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3B4E4-E15A-46DB-8D11-1D6D6418407B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1090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CF145C-04F3-4013-9C2A-59823C3C4D27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168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4BEEA-629F-4B8D-AD03-E671313EF85B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6401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52120-BA3E-4126-9956-4F7198C8500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72332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3729B-7931-43F2-8357-7C6530CBD929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663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4AFE86CB-B75F-47E7-AE01-D7CEF985B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6523-4833-466E-865B-781E96C08C1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40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FD877-AC1E-4FE3-9005-5D6D67EEB41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646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77EAD-7286-4E5D-B44F-76CED98F233A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91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34F63-6869-478D-B097-D1DE76762D4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52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50360-ABCC-429F-90E0-EAA26320535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06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F8867-4579-442B-9F4D-1DF0DB77599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352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6E308C-8CE6-4669-AF8D-63B24869CB8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6F0959-E385-4E52-BB8E-BDD0985FA68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73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9BA9E2B-0B6B-4B7D-807F-F7319D0BC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E72BE-4F86-49D4-A9CC-3B7BD879FDD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93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570C2-A05D-4862-8565-1029B7E9FC7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24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FA1682-08D6-4A88-BE08-C5629CFC30B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4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18E28F-100A-40BD-BF32-79A41412F810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726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E96FF-EB82-4903-956D-87D11EA80B7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87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234F73-2DDB-4DBC-A2A1-D701930E48D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324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6523-4833-466E-865B-781E96C08C1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92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FD877-AC1E-4FE3-9005-5D6D67EEB41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832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77EAD-7286-4E5D-B44F-76CED98F233A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587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34F63-6869-478D-B097-D1DE76762D4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08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72831B20-F263-45AB-985C-14D9CC7C3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50360-ABCC-429F-90E0-EAA26320535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18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F8867-4579-442B-9F4D-1DF0DB77599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4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6E308C-8CE6-4669-AF8D-63B24869CB8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6157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6F0959-E385-4E52-BB8E-BDD0985FA68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2667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E72BE-4F86-49D4-A9CC-3B7BD879FDD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3607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570C2-A05D-4862-8565-1029B7E9FC7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937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FA1682-08D6-4A88-BE08-C5629CFC30B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764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18E28F-100A-40BD-BF32-79A41412F810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629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E96FF-EB82-4903-956D-87D11EA80B7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16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234F73-2DDB-4DBC-A2A1-D701930E48D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68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F88DF904-D5A9-46B6-AB6C-08947A18E9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645011-6D47-481D-AB59-551AC53723C0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664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659156-C6A5-4E76-AD01-C4F75E1757D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009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86BB4A-50D1-4530-AE54-FAB7C645225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46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96A4B2-FB5C-4632-B40E-8C407EB54BB6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98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3B7A7-E190-489A-8A05-6103D589FD7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6102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B2CA83-277E-440F-90F0-DD485BAA9B3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374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7A6C57-42F6-42CD-8B67-A1B8FE3FD31A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498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E32953-8681-4A06-AF56-DEC14FBFFE26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10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D4AA6E-1039-4825-AD07-12068A001847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573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7F5531-4126-4EBE-9229-0190348198A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17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DF08855B-FAF2-45B3-9186-527C38CEA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BF11CD-C464-44F0-AD01-C51B4A38F647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314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6B6523-4833-466E-865B-781E96C08C1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825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7FD877-AC1E-4FE3-9005-5D6D67EEB41B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8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B77EAD-7286-4E5D-B44F-76CED98F233A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834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34F63-6869-478D-B097-D1DE76762D4D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277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50360-ABCC-429F-90E0-EAA26320535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8044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1F8867-4579-442B-9F4D-1DF0DB77599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209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6E308C-8CE6-4669-AF8D-63B24869CB8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6475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6F0959-E385-4E52-BB8E-BDD0985FA688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59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E72BE-4F86-49D4-A9CC-3B7BD879FDDC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60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9088AE6A-4573-4F83-A865-8CF928275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5570C2-A05D-4862-8565-1029B7E9FC75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544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FA1682-08D6-4A88-BE08-C5629CFC30B3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3498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18E28F-100A-40BD-BF32-79A41412F810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5539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E96FF-EB82-4903-956D-87D11EA80B7E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322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234F73-2DDB-4DBC-A2A1-D701930E48D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2016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D54BB-7CD0-432E-AB09-18E1555D9625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832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5B370-31D1-4C36-8FF5-AAD01D5900C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985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26FBBB-2540-47F5-A37F-D703C8E2FAC5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3964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553FB1-C47C-404A-8C34-1092DC91E960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9152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C6898-32ED-4B84-BD35-4F0533537FC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6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25FBB012-4B4A-4C5D-AA60-C713651A6A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00FD7-ECFC-42C0-9BF2-6B7207B094BA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4321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71446C-AB20-44D1-9C40-39958AADCF2F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1668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09234-A6A9-42FE-9A4D-28499294080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0911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F837C-4847-4565-BB1C-5252A7A460A7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6117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3B4E4-E15A-46DB-8D11-1D6D6418407B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5318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CF145C-04F3-4013-9C2A-59823C3C4D27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8054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4BEEA-629F-4B8D-AD03-E671313EF85B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8250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52120-BA3E-4126-9956-4F7198C8500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0955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3729B-7931-43F2-8357-7C6530CBD929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9874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D54BB-7CD0-432E-AB09-18E1555D9625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62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7E963FDB-41E2-4C29-B66F-90C3BBFDC1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5B370-31D1-4C36-8FF5-AAD01D5900C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7652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26FBBB-2540-47F5-A37F-D703C8E2FAC5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1508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553FB1-C47C-404A-8C34-1092DC91E960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0331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C6898-32ED-4B84-BD35-4F0533537FC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7480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00FD7-ECFC-42C0-9BF2-6B7207B094BA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34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71446C-AB20-44D1-9C40-39958AADCF2F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5950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409234-A6A9-42FE-9A4D-28499294080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946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2F837C-4847-4565-BB1C-5252A7A460A7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3399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3B4E4-E15A-46DB-8D11-1D6D6418407B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953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CF145C-04F3-4013-9C2A-59823C3C4D27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2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5AEA8A81-7369-413D-A2BB-B3AAF6CA8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54BEEA-629F-4B8D-AD03-E671313EF85B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857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B52120-BA3E-4126-9956-4F7198C8500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1094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3729B-7931-43F2-8357-7C6530CBD929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18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D54BB-7CD0-432E-AB09-18E1555D9625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2758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25B370-31D1-4C36-8FF5-AAD01D5900C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804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26FBBB-2540-47F5-A37F-D703C8E2FAC5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461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553FB1-C47C-404A-8C34-1092DC91E960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047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CC6898-32ED-4B84-BD35-4F0533537FC6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680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00FD7-ECFC-42C0-9BF2-6B7207B094BA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8267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71446C-AB20-44D1-9C40-39958AADCF2F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149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56205"/>
            </a:gs>
            <a:gs pos="64999">
              <a:srgbClr val="F0EBD5"/>
            </a:gs>
            <a:gs pos="100000">
              <a:srgbClr val="D1C39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ffectLst/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9212B2-35E1-427E-AFD0-A669A8DD7CB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457B4-A8FD-45D1-8C39-510D37796C4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29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457B4-A8FD-45D1-8C39-510D37796C4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10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9A5C7E-2786-4CEE-9F05-E154B31B0A44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2056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67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anose="05000000000000000000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7457B4-A8FD-45D1-8C39-510D37796C4F}" type="slidenum">
              <a:rPr kumimoji="0" lang="ru-RU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97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685F71-881B-45EC-B174-1D899568D8D8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7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685F71-881B-45EC-B174-1D899568D8D8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7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685F71-881B-45EC-B174-1D899568D8D8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1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6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75.jpe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4.jpeg"/><Relationship Id="rId5" Type="http://schemas.openxmlformats.org/officeDocument/2006/relationships/image" Target="../media/image69.jpeg"/><Relationship Id="rId10" Type="http://schemas.openxmlformats.org/officeDocument/2006/relationships/image" Target="../media/image76.jpe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77.png"/><Relationship Id="rId12" Type="http://schemas.openxmlformats.org/officeDocument/2006/relationships/image" Target="../media/image80.jpe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9.png"/><Relationship Id="rId5" Type="http://schemas.openxmlformats.org/officeDocument/2006/relationships/image" Target="../media/image69.jpeg"/><Relationship Id="rId10" Type="http://schemas.openxmlformats.org/officeDocument/2006/relationships/oleObject" Target="../embeddings/oleObject6.bin"/><Relationship Id="rId4" Type="http://schemas.openxmlformats.org/officeDocument/2006/relationships/notesSlide" Target="../notesSlides/notesSlide52.xml"/><Relationship Id="rId9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5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6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88.jpe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8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6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9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0.xml"/><Relationship Id="rId5" Type="http://schemas.openxmlformats.org/officeDocument/2006/relationships/image" Target="../media/image96.jpeg"/><Relationship Id="rId4" Type="http://schemas.openxmlformats.org/officeDocument/2006/relationships/image" Target="../media/image6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hyperlink" Target="Pravila%20povedeniya%20pri%20CHS%20prirodnogo%20i%20tehnogennogo%20haraktera.240.mp4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b"/>
          <a:lstStyle/>
          <a:p>
            <a:pPr>
              <a:defRPr/>
            </a:pPr>
            <a:fld id="{C91A3103-5C38-4362-8DEE-1E4440BE431A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105475" name="Text Box 2"/>
          <p:cNvSpPr txBox="1">
            <a:spLocks noChangeArrowheads="1"/>
          </p:cNvSpPr>
          <p:nvPr/>
        </p:nvSpPr>
        <p:spPr bwMode="auto">
          <a:xfrm>
            <a:off x="900113" y="692150"/>
            <a:ext cx="68405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719" y="-32963"/>
            <a:ext cx="9144000" cy="6872288"/>
            <a:chOff x="-120" y="-96"/>
            <a:chExt cx="6000" cy="4506"/>
          </a:xfrm>
        </p:grpSpPr>
        <p:pic>
          <p:nvPicPr>
            <p:cNvPr id="105481" name="Picture 4" descr="Рисунок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20" y="-90"/>
              <a:ext cx="6000" cy="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482" name="Picture 5" descr="герб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" y="-96"/>
              <a:ext cx="458" cy="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182" name="WordArt 6"/>
          <p:cNvSpPr>
            <a:spLocks noChangeArrowheads="1" noChangeShapeType="1" noTextEdit="1"/>
          </p:cNvSpPr>
          <p:nvPr/>
        </p:nvSpPr>
        <p:spPr bwMode="auto">
          <a:xfrm>
            <a:off x="2484438" y="1125538"/>
            <a:ext cx="4608512" cy="358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39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200" kern="10" dirty="0" smtClean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  <a:cs typeface="Arial" pitchFamily="34" charset="0"/>
            </a:endParaRP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395288" y="2565400"/>
            <a:ext cx="84248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Классификация ЧС.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ЧС, характерные для Липецкой области, их возможные последствия и способы защиты.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48478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Критериями аварий и катастроф являются: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</a:b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5112568"/>
          </a:xfrm>
        </p:spPr>
        <p:txBody>
          <a:bodyPr/>
          <a:lstStyle/>
          <a:p>
            <a:pPr algn="ctr"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число погибших во время катастроф;</a:t>
            </a:r>
          </a:p>
          <a:p>
            <a:pPr algn="ctr"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число раненых;</a:t>
            </a:r>
          </a:p>
          <a:p>
            <a:pPr algn="ctr"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индивидуальное и общественное потрясение;</a:t>
            </a:r>
          </a:p>
          <a:p>
            <a:pPr algn="ctr"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отдаленные физические и психические последствия;</a:t>
            </a:r>
          </a:p>
          <a:p>
            <a:pPr algn="ctr"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экономические последствия;</a:t>
            </a:r>
          </a:p>
          <a:p>
            <a:pPr algn="ctr">
              <a:buFont typeface="Wingdings" pitchFamily="2" charset="2"/>
              <a:buChar char="§"/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материальный ущерб.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2-й учебный вопрос:</a:t>
            </a:r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  <a:blipFill dpi="0" rotWithShape="1">
            <a:blip r:embed="rId3" cstate="print">
              <a:lum bright="-10000" contrast="10000"/>
            </a:blip>
            <a:srcRect/>
            <a:stretch>
              <a:fillRect/>
            </a:stretch>
          </a:blipFill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4400" b="1" dirty="0" smtClean="0">
                <a:solidFill>
                  <a:srgbClr val="FF0000"/>
                </a:solidFill>
              </a:rPr>
              <a:t>2-й учебный вопрос:</a:t>
            </a:r>
          </a:p>
          <a:p>
            <a:pPr algn="ctr" eaLnBrk="1" hangingPunct="1">
              <a:buFontTx/>
              <a:buNone/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Чрезвычайные ситуации    природного характера, </a:t>
            </a:r>
          </a:p>
          <a:p>
            <a:pPr algn="ctr" eaLnBrk="1" hangingPunct="1">
              <a:buFontTx/>
              <a:buNone/>
              <a:defRPr/>
            </a:pP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возможные последствия их возникновения.</a:t>
            </a:r>
            <a:endParaRPr lang="ru-RU" sz="4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36525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1177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0"/>
            <a:ext cx="9144000" cy="4437112"/>
          </a:xfrm>
        </p:spPr>
        <p:txBody>
          <a:bodyPr/>
          <a:lstStyle/>
          <a:p>
            <a:pPr marL="0" indent="0" eaLnBrk="1" hangingPunct="1">
              <a:buNone/>
            </a:pPr>
            <a:endParaRPr lang="ru-RU" b="1" dirty="0" smtClean="0">
              <a:solidFill>
                <a:srgbClr val="FF0000"/>
              </a:solidFill>
            </a:endParaRPr>
          </a:p>
          <a:p>
            <a:pPr marL="0" indent="0" algn="ctr" eaLnBrk="1" hangingPunct="1">
              <a:buNone/>
            </a:pPr>
            <a:r>
              <a:rPr lang="ru-RU" b="1" dirty="0" smtClean="0">
                <a:solidFill>
                  <a:srgbClr val="FF0000"/>
                </a:solidFill>
              </a:rPr>
              <a:t>Чрезвычайная ситуация природного характера </a:t>
            </a:r>
            <a:r>
              <a:rPr lang="ru-RU" sz="2800" b="1" dirty="0" smtClean="0"/>
              <a:t>обстановка на определенной территории или акватории, сложившаяся в результате стихийного природного бедствия, которое может повлечь или повлекло за собой человеческие жертвы, ущерб здоровью людей и окружающей среде, значительные материальные потери и нарушение условий жизнедеятельности людей.</a:t>
            </a:r>
            <a:r>
              <a:rPr lang="ru-RU" sz="2800" dirty="0" smtClean="0"/>
              <a:t> </a:t>
            </a:r>
          </a:p>
        </p:txBody>
      </p:sp>
      <p:pic>
        <p:nvPicPr>
          <p:cNvPr id="4" name="Picture 3" descr="C:\Users\User\Desktop\фото МЧС к презентациям\чс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509120"/>
            <a:ext cx="2753270" cy="2160240"/>
          </a:xfrm>
          <a:prstGeom prst="rect">
            <a:avLst/>
          </a:prstGeom>
          <a:noFill/>
        </p:spPr>
      </p:pic>
      <p:pic>
        <p:nvPicPr>
          <p:cNvPr id="5" name="Picture 4" descr="C:\Users\User\Desktop\фото МЧС к презентациям\чс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509120"/>
            <a:ext cx="2880320" cy="2155889"/>
          </a:xfrm>
          <a:prstGeom prst="rect">
            <a:avLst/>
          </a:prstGeom>
          <a:noFill/>
        </p:spPr>
      </p:pic>
      <p:pic>
        <p:nvPicPr>
          <p:cNvPr id="117765" name="Picture 5" descr="C:\Users\User\Desktop\фото МЧС к презентациям\чс\длжт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509120"/>
            <a:ext cx="2592288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131840" y="0"/>
            <a:ext cx="6012160" cy="68580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Стихийные бедствия, </a:t>
            </a:r>
            <a:r>
              <a:rPr lang="ru-RU" dirty="0" smtClean="0"/>
              <a:t>связанные с </a:t>
            </a:r>
            <a:r>
              <a:rPr lang="ru-RU" dirty="0" smtClean="0">
                <a:solidFill>
                  <a:srgbClr val="00FF00"/>
                </a:solidFill>
              </a:rPr>
              <a:t>геологическими </a:t>
            </a:r>
            <a:r>
              <a:rPr lang="ru-RU" dirty="0" smtClean="0"/>
              <a:t>природными явлениями, подразделяются на бедствия,  вызываемые :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землетрясениями;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извержениями вулканов;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оползнями;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селями;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снежными лавинами;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обвалами, просадками  земной поверхности.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Desktop\фото МЧС к презентациям\мчс фото\вулк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664296" cy="2119922"/>
          </a:xfrm>
          <a:prstGeom prst="rect">
            <a:avLst/>
          </a:prstGeom>
          <a:noFill/>
        </p:spPr>
      </p:pic>
      <p:pic>
        <p:nvPicPr>
          <p:cNvPr id="2051" name="Picture 3" descr="C:\Users\User\Desktop\фото МЧС к презентациям\мчс фото\оползн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20888"/>
            <a:ext cx="2664296" cy="2010334"/>
          </a:xfrm>
          <a:prstGeom prst="rect">
            <a:avLst/>
          </a:prstGeom>
          <a:noFill/>
        </p:spPr>
      </p:pic>
      <p:pic>
        <p:nvPicPr>
          <p:cNvPr id="2052" name="Picture 4" descr="C:\Users\User\Desktop\фото МЧС к презентациям\мчс фото\сел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653136"/>
            <a:ext cx="2668555" cy="2001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386" y="4091462"/>
            <a:ext cx="3614614" cy="2673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589" y="394311"/>
            <a:ext cx="2777907" cy="341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1" y="116632"/>
            <a:ext cx="64087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Стихийные бедствия   гидрологического          характера</a:t>
            </a:r>
          </a:p>
          <a:p>
            <a:pPr lvl="0">
              <a:buNone/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Эти природные явления подразделяются на бедствия, вызываемые: </a:t>
            </a:r>
          </a:p>
          <a:p>
            <a:pPr lvl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высоким уровнем воды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наводнения, при которых происходит затопление пониженных частей городов и других населенных пунктов, посевов сельскохозяйственных культур, повреждение промышленных и транспортных объектов;</a:t>
            </a:r>
          </a:p>
          <a:p>
            <a:pPr lvl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 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низким уровнем воды,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когда нарушается судоходство, водоснабжение городов и народнохозяйственных объектов, оросительных систем;</a:t>
            </a:r>
          </a:p>
          <a:p>
            <a:pPr lvl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селями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(при прорыве завальных и моренных озер, угрожающих населенным пунктам, дорожным и другим сооружениям);</a:t>
            </a:r>
          </a:p>
          <a:p>
            <a:pPr lvl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снежными лавинами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(при угрозе населенным пунктам, автомобильным и железным дорогам, линиям электропередачи, объектам промышленности и сельского хозяйства);</a:t>
            </a:r>
          </a:p>
          <a:p>
            <a:pPr lvl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ранним ледоставом и появлением льда на судоходных водоемах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1200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3200" b="1" dirty="0" smtClean="0">
                <a:solidFill>
                  <a:srgbClr val="008000"/>
                </a:solidFill>
                <a:latin typeface="+mn-lt"/>
              </a:rPr>
              <a:t>Сель </a:t>
            </a:r>
            <a:r>
              <a:rPr lang="ru-RU" sz="3200" b="1" dirty="0" smtClean="0">
                <a:solidFill>
                  <a:schemeClr val="tx1"/>
                </a:solidFill>
                <a:latin typeface="+mn-lt"/>
              </a:rPr>
              <a:t>—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это внезапно формирующийся в горах поток смеси воды, обломков горных пород и грунта, возникающий в бассейнах небольших рек и сухих руслах после интенсивного </a:t>
            </a:r>
            <a:br>
              <a:rPr lang="ru-RU" sz="2400" b="1" dirty="0" smtClean="0">
                <a:solidFill>
                  <a:schemeClr val="tx1"/>
                </a:solidFill>
                <a:latin typeface="+mn-lt"/>
              </a:rPr>
            </a:br>
            <a:r>
              <a:rPr lang="ru-RU" sz="2400" b="1" dirty="0" smtClean="0">
                <a:solidFill>
                  <a:schemeClr val="tx1"/>
                </a:solidFill>
                <a:latin typeface="+mn-lt"/>
              </a:rPr>
              <a:t>таяния снега, ливневых осадков, а также прорывов моренных и завальных озер при обвалах, землетрясении, оползнях.</a:t>
            </a:r>
            <a:r>
              <a:rPr lang="ru-RU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+mn-lt"/>
              </a:rPr>
            </a:b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Picture 2" descr="C:\Users\User\Desktop\фото МЧС к презентациям\чс\fp_001-funchai-madei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04864"/>
            <a:ext cx="5535488" cy="4464496"/>
          </a:xfrm>
          <a:prstGeom prst="rect">
            <a:avLst/>
          </a:prstGeom>
          <a:noFill/>
        </p:spPr>
      </p:pic>
      <p:sp>
        <p:nvSpPr>
          <p:cNvPr id="124931" name="Содержимое 2"/>
          <p:cNvSpPr>
            <a:spLocks noGrp="1"/>
          </p:cNvSpPr>
          <p:nvPr>
            <p:ph idx="1"/>
          </p:nvPr>
        </p:nvSpPr>
        <p:spPr>
          <a:xfrm>
            <a:off x="179512" y="4581128"/>
            <a:ext cx="2880320" cy="2088232"/>
          </a:xfrm>
          <a:blipFill dpi="0" rotWithShape="1">
            <a:blip r:embed="rId4" cstate="print">
              <a:lum bright="-10000" contrast="20000"/>
            </a:blip>
            <a:srcRect/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ru-RU" dirty="0" smtClean="0"/>
          </a:p>
        </p:txBody>
      </p:sp>
      <p:pic>
        <p:nvPicPr>
          <p:cNvPr id="5" name="Picture 3" descr="C:\Users\User\Desktop\фото МЧС к презентациям\чс\сел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896" y="2204864"/>
            <a:ext cx="2919993" cy="219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25955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 dpi="0" rotWithShape="1">
            <a:blip r:embed="rId3" cstate="print"/>
            <a:srcRect/>
            <a:stretch>
              <a:fillRect/>
            </a:stretch>
          </a:blipFill>
        </p:spPr>
        <p:txBody>
          <a:bodyPr/>
          <a:lstStyle/>
          <a:p>
            <a:pPr>
              <a:buFontTx/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               Снежные лавины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>
              <a:buNone/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Ранний ледостав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4"/>
          <p:cNvSpPr>
            <a:spLocks noChangeArrowheads="1"/>
          </p:cNvSpPr>
          <p:nvPr/>
        </p:nvSpPr>
        <p:spPr bwMode="auto">
          <a:xfrm>
            <a:off x="4499992" y="750882"/>
            <a:ext cx="464400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Стихийные бедствия </a:t>
            </a: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метеорологического </a:t>
            </a:r>
            <a:r>
              <a:rPr lang="ru-RU" sz="2400" b="1" dirty="0" smtClean="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характера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Tahoma" pitchFamily="34" charset="0"/>
                <a:cs typeface="Arial" pitchFamily="34" charset="0"/>
              </a:rPr>
              <a:t> вызываемые: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     - ветром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     - сильным дождем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     - крупным градом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     - сильными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       метелями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     - пыльными бурями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     - заморозками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     - сильными морозами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CC"/>
                </a:solidFill>
                <a:latin typeface="Tahoma" pitchFamily="34" charset="0"/>
                <a:cs typeface="Arial" pitchFamily="34" charset="0"/>
              </a:rPr>
              <a:t>     - сильной жарой. </a:t>
            </a:r>
          </a:p>
        </p:txBody>
      </p:sp>
      <p:pic>
        <p:nvPicPr>
          <p:cNvPr id="1027" name="Picture 3" descr="C:\Users\User\Desktop\фото МЧС к презентациям\мчс фото\снегопад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500306"/>
            <a:ext cx="2808312" cy="2106234"/>
          </a:xfrm>
          <a:prstGeom prst="rect">
            <a:avLst/>
          </a:prstGeom>
          <a:noFill/>
        </p:spPr>
      </p:pic>
      <p:pic>
        <p:nvPicPr>
          <p:cNvPr id="1028" name="Picture 4" descr="C:\Users\User\Desktop\фото МЧС к презентациям\мчс фото\пыльные бур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2852"/>
            <a:ext cx="2899202" cy="2172469"/>
          </a:xfrm>
          <a:prstGeom prst="rect">
            <a:avLst/>
          </a:prstGeom>
          <a:noFill/>
        </p:spPr>
      </p:pic>
      <p:pic>
        <p:nvPicPr>
          <p:cNvPr id="1026" name="Picture 2" descr="C:\Users\Ангелина\Desktop\in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786322"/>
            <a:ext cx="3000396" cy="1928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pavodok_6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-27384"/>
            <a:ext cx="4643438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2" descr="Низовой пожар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357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628799"/>
            <a:ext cx="878497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FFFFFF"/>
              </a:solidFill>
            </a:endParaRPr>
          </a:p>
          <a:p>
            <a:endParaRPr lang="ru-RU" sz="2800" b="1" dirty="0">
              <a:solidFill>
                <a:srgbClr val="FFFFFF"/>
              </a:solidFill>
            </a:endParaRPr>
          </a:p>
          <a:p>
            <a:endParaRPr lang="ru-RU" sz="2800" b="1" dirty="0" smtClean="0">
              <a:solidFill>
                <a:srgbClr val="FFFFFF"/>
              </a:solidFill>
            </a:endParaRPr>
          </a:p>
          <a:p>
            <a:endParaRPr lang="ru-RU" sz="2800" b="1" dirty="0">
              <a:solidFill>
                <a:srgbClr val="FFFFFF"/>
              </a:solidFill>
            </a:endParaRPr>
          </a:p>
          <a:p>
            <a:endParaRPr lang="ru-RU" sz="2800" b="1" dirty="0" smtClean="0">
              <a:solidFill>
                <a:srgbClr val="FFFFFF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Знание </a:t>
            </a:r>
            <a:r>
              <a:rPr lang="ru-RU" sz="2400" b="1" dirty="0">
                <a:solidFill>
                  <a:srgbClr val="002060"/>
                </a:solidFill>
              </a:rPr>
              <a:t>классификации ЧС, условий возникновения и характера их воздействия на людей и производственные фонды позволяет специалистам РСЧС и ГО своевременно проводить мероприятия снижающие риск возникновения ЧС, а значит защитить человека и до минимума свести воздействие аварий, катастроф и стихийных бедствий на условия жизни и деятельности людей.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74613"/>
          </a:xfrm>
        </p:spPr>
        <p:txBody>
          <a:bodyPr/>
          <a:lstStyle/>
          <a:p>
            <a:pPr eaLnBrk="1" hangingPunct="1"/>
            <a:endParaRPr lang="ru-RU" sz="4000" smtClean="0"/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  <a:blipFill>
            <a:blip r:embed="rId3" cstate="print">
              <a:lum bright="-10000" contrast="10000"/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ru-RU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Ураганы и бури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39552" y="332656"/>
            <a:ext cx="7772400" cy="41148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Ураганный ветер разрушает прочные и сносит легкие строения, опустошает засеянные поля, обрывает провода и валит столбы линий электропередачи и связи, повреждает транспортные магистрали и мосты, ломает и вырывает с корнями деревья, повреждает и топит суда, вызывает аварии на коммунально-энергетических сетях в производстве. </a:t>
            </a:r>
            <a:endParaRPr lang="ru-RU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076" name="Picture 4" descr="158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3617951"/>
            <a:ext cx="3096345" cy="2947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711" y="3596456"/>
            <a:ext cx="3952282" cy="2931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3" descr="C:\Users\Ангелина\Desktop\мчс фото\снегопады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90500" y="332656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6" descr="C:\Users\Ангелина\Desktop\мчс фото\bur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571875"/>
            <a:ext cx="378618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83968" y="894219"/>
            <a:ext cx="44644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Ураганы и штормовые ветры в зимних условиях часто приводят к возникновению снежных бурь, когда огромные массы снега с большой скоростью перемещаются с одного места на другое. Их продолжительность может быть от нескольких часов до  нескольких суток. Особенно опасны снежные бури, проходящие одновременно со снегопадом, при низкой температуре или при ее резких перепадах. В этих условиях снежная буря превращается в подлинное стихийное бедствие, причиняя значительный ущерб регионам.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69137"/>
            <a:ext cx="7772400" cy="1752600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летнее время сильные ливни, сопровождающие ураганы, нередко, в свою очередь, являются причиной таких стихийных явлений, как селевые потоки,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оползни.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717032"/>
            <a:ext cx="4248472" cy="2880320"/>
          </a:xfrm>
          <a:noFill/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фото МЧС к презентациям\мчс фото\bc-080730-rockslide-cp-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4414946" cy="4459759"/>
          </a:xfrm>
          <a:prstGeom prst="rect">
            <a:avLst/>
          </a:prstGeom>
          <a:noFill/>
        </p:spPr>
      </p:pic>
      <p:pic>
        <p:nvPicPr>
          <p:cNvPr id="1028" name="Picture 4" descr="C:\Users\User\Desktop\фото МЧС к презентациям\мчс фото\22_opolzn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132856"/>
            <a:ext cx="4248472" cy="4618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60848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effectLst/>
              </a:rPr>
              <a:t>Природные пожары: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0" y="1700808"/>
            <a:ext cx="9144000" cy="5157192"/>
          </a:xfrm>
          <a:blipFill>
            <a:blip r:embed="rId4" cstate="print">
              <a:lum bright="10000" contrast="10000"/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ru-RU" b="1" dirty="0" smtClean="0"/>
              <a:t> лесные пожары; </a:t>
            </a:r>
          </a:p>
          <a:p>
            <a:pPr>
              <a:defRPr/>
            </a:pPr>
            <a:r>
              <a:rPr lang="ru-RU" b="1" dirty="0" smtClean="0"/>
              <a:t> пожары степных и хлебных массивов;</a:t>
            </a:r>
          </a:p>
          <a:p>
            <a:pPr>
              <a:defRPr/>
            </a:pPr>
            <a:r>
              <a:rPr lang="ru-RU" b="1" dirty="0" smtClean="0"/>
              <a:t> торфяные и подземные  пожары;</a:t>
            </a:r>
          </a:p>
          <a:p>
            <a:pPr>
              <a:defRPr/>
            </a:pPr>
            <a:r>
              <a:rPr lang="ru-RU" b="1" dirty="0" smtClean="0"/>
              <a:t> пожары горючих   ископаемых.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User\Desktop\фото МЧС к презентациям\чс\82132680_4080226_0_8ed04_2ebc3192_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51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0"/>
            <a:ext cx="8385175" cy="2420888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Лесные пожары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- это неконтролируемое горение растительности, стихийно распространяющееся по лесной территории.</a:t>
            </a:r>
            <a:r>
              <a:rPr lang="ru-RU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4"/>
          <p:cNvSpPr>
            <a:spLocks noChangeArrowheads="1"/>
          </p:cNvSpPr>
          <p:nvPr/>
        </p:nvSpPr>
        <p:spPr bwMode="auto">
          <a:xfrm>
            <a:off x="684213" y="476250"/>
            <a:ext cx="7920037" cy="1081088"/>
          </a:xfrm>
          <a:prstGeom prst="rect">
            <a:avLst/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3300"/>
            </a:extrusionClr>
          </a:sp3d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971550" y="620713"/>
            <a:ext cx="7632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ЛЕСНЫЕ ПОЖАРЫ</a:t>
            </a:r>
          </a:p>
        </p:txBody>
      </p:sp>
      <p:sp>
        <p:nvSpPr>
          <p:cNvPr id="137220" name="Rectangle 6"/>
          <p:cNvSpPr>
            <a:spLocks noChangeArrowheads="1"/>
          </p:cNvSpPr>
          <p:nvPr/>
        </p:nvSpPr>
        <p:spPr bwMode="auto">
          <a:xfrm>
            <a:off x="304800" y="2852738"/>
            <a:ext cx="2106613" cy="1512887"/>
          </a:xfrm>
          <a:prstGeom prst="rect">
            <a:avLst/>
          </a:prstGeom>
          <a:solidFill>
            <a:srgbClr val="6600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00FF"/>
            </a:extrusionClr>
          </a:sp3d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НИЗОВЫЕ</a:t>
            </a:r>
          </a:p>
        </p:txBody>
      </p:sp>
      <p:sp>
        <p:nvSpPr>
          <p:cNvPr id="137221" name="Rectangle 15"/>
          <p:cNvSpPr>
            <a:spLocks noChangeArrowheads="1"/>
          </p:cNvSpPr>
          <p:nvPr/>
        </p:nvSpPr>
        <p:spPr bwMode="auto">
          <a:xfrm>
            <a:off x="3429000" y="2924175"/>
            <a:ext cx="2151063" cy="1512888"/>
          </a:xfrm>
          <a:prstGeom prst="rect">
            <a:avLst/>
          </a:prstGeom>
          <a:solidFill>
            <a:srgbClr val="6600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00FF"/>
            </a:extrusionClr>
          </a:sp3d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ВЕРХОВЫЕ</a:t>
            </a:r>
          </a:p>
        </p:txBody>
      </p:sp>
      <p:sp>
        <p:nvSpPr>
          <p:cNvPr id="137222" name="Rectangle 16"/>
          <p:cNvSpPr>
            <a:spLocks noChangeArrowheads="1"/>
          </p:cNvSpPr>
          <p:nvPr/>
        </p:nvSpPr>
        <p:spPr bwMode="auto">
          <a:xfrm>
            <a:off x="6588125" y="2852738"/>
            <a:ext cx="2232025" cy="1512887"/>
          </a:xfrm>
          <a:prstGeom prst="rect">
            <a:avLst/>
          </a:prstGeom>
          <a:solidFill>
            <a:srgbClr val="6600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00FF"/>
            </a:extrusionClr>
          </a:sp3d>
        </p:spPr>
        <p:txBody>
          <a:bodyPr wrap="none" anchor="ctr">
            <a:flatTx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ПОЧВЕННЫЕ</a:t>
            </a:r>
          </a:p>
        </p:txBody>
      </p:sp>
      <p:sp>
        <p:nvSpPr>
          <p:cNvPr id="137223" name="AutoShape 18"/>
          <p:cNvSpPr>
            <a:spLocks noChangeArrowheads="1"/>
          </p:cNvSpPr>
          <p:nvPr/>
        </p:nvSpPr>
        <p:spPr bwMode="auto">
          <a:xfrm>
            <a:off x="971550" y="1628775"/>
            <a:ext cx="576263" cy="936625"/>
          </a:xfrm>
          <a:prstGeom prst="downArrow">
            <a:avLst>
              <a:gd name="adj1" fmla="val 50000"/>
              <a:gd name="adj2" fmla="val 40634"/>
            </a:avLst>
          </a:prstGeom>
          <a:solidFill>
            <a:srgbClr val="FF00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224" name="AutoShape 21"/>
          <p:cNvSpPr>
            <a:spLocks noChangeArrowheads="1"/>
          </p:cNvSpPr>
          <p:nvPr/>
        </p:nvSpPr>
        <p:spPr bwMode="auto">
          <a:xfrm>
            <a:off x="4211638" y="1628775"/>
            <a:ext cx="576262" cy="936625"/>
          </a:xfrm>
          <a:prstGeom prst="downArrow">
            <a:avLst>
              <a:gd name="adj1" fmla="val 50000"/>
              <a:gd name="adj2" fmla="val 40634"/>
            </a:avLst>
          </a:prstGeom>
          <a:solidFill>
            <a:srgbClr val="FF00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225" name="AutoShape 24"/>
          <p:cNvSpPr>
            <a:spLocks noChangeArrowheads="1"/>
          </p:cNvSpPr>
          <p:nvPr/>
        </p:nvSpPr>
        <p:spPr bwMode="auto">
          <a:xfrm>
            <a:off x="7380288" y="1628775"/>
            <a:ext cx="576262" cy="936625"/>
          </a:xfrm>
          <a:prstGeom prst="downArrow">
            <a:avLst>
              <a:gd name="adj1" fmla="val 50000"/>
              <a:gd name="adj2" fmla="val 40634"/>
            </a:avLst>
          </a:prstGeom>
          <a:solidFill>
            <a:srgbClr val="FF0000"/>
          </a:solidFill>
          <a:ln w="952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226" name="AutoShape 30"/>
          <p:cNvSpPr>
            <a:spLocks noChangeArrowheads="1"/>
          </p:cNvSpPr>
          <p:nvPr/>
        </p:nvSpPr>
        <p:spPr bwMode="auto">
          <a:xfrm>
            <a:off x="1331913" y="4365625"/>
            <a:ext cx="7991475" cy="1150938"/>
          </a:xfrm>
          <a:prstGeom prst="curvedUpArrow">
            <a:avLst>
              <a:gd name="adj1" fmla="val 68277"/>
              <a:gd name="adj2" fmla="val 204832"/>
              <a:gd name="adj3" fmla="val 50764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7227" name="AutoShape 31"/>
          <p:cNvSpPr>
            <a:spLocks noChangeArrowheads="1"/>
          </p:cNvSpPr>
          <p:nvPr/>
        </p:nvSpPr>
        <p:spPr bwMode="auto">
          <a:xfrm>
            <a:off x="2484438" y="3357563"/>
            <a:ext cx="647700" cy="576262"/>
          </a:xfrm>
          <a:prstGeom prst="rightArrow">
            <a:avLst>
              <a:gd name="adj1" fmla="val 50000"/>
              <a:gd name="adj2" fmla="val 28099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b"/>
          <a:lstStyle/>
          <a:p>
            <a:pPr>
              <a:defRPr/>
            </a:pPr>
            <a:fld id="{DB60E95B-506B-413A-9065-735933B660A2}" type="slidenum">
              <a:rPr lang="ru-RU"/>
              <a:pPr>
                <a:defRPr/>
              </a:pPr>
              <a:t>27</a:t>
            </a:fld>
            <a:endParaRPr lang="ru-RU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07156" y="333365"/>
            <a:ext cx="8929687" cy="70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pitchFamily="34" charset="0"/>
              </a:rPr>
              <a:t>ЧС природного характера, характерные  для Липецкой  области, их возможные последствия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157" y="1124745"/>
            <a:ext cx="892968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2200" b="1" dirty="0">
                <a:solidFill>
                  <a:srgbClr val="000000"/>
                </a:solidFill>
              </a:rPr>
              <a:t>а) Высокий уровень воды при весенних и дождевых половодьях.</a:t>
            </a:r>
          </a:p>
          <a:p>
            <a:pPr lvl="0" algn="just"/>
            <a:r>
              <a:rPr lang="ru-RU" sz="2200" b="1" dirty="0">
                <a:solidFill>
                  <a:srgbClr val="000000"/>
                </a:solidFill>
              </a:rPr>
              <a:t>б) Ураганные ветры (скорость 30 м/сек и более) и смерчи могут вызвать разрушение жилых и производственных зданий и сооружений, обрывы проводов и разрушение опор ЛЭП, жилых домов в сельской местности, образование завалов на автомобильных и железных дорогах, обрывы контактной сети на железнодорожных путях, троллейбусов, трамваев, нарушение водо-,  газо-  и теплоснабжения и др.</a:t>
            </a:r>
          </a:p>
          <a:p>
            <a:pPr lvl="0" algn="just"/>
            <a:r>
              <a:rPr lang="ru-RU" sz="2200" b="1" dirty="0">
                <a:solidFill>
                  <a:srgbClr val="000000"/>
                </a:solidFill>
              </a:rPr>
              <a:t>в) Сильные снегопады, сопровождаемые ветром со скоростью 15-20 м/сек и более могут вызвать снежные заносы на магистральных и подъездных железнодорожных путях, на автострадах и т.д.</a:t>
            </a:r>
          </a:p>
          <a:p>
            <a:pPr lvl="0" algn="just"/>
            <a:r>
              <a:rPr lang="ru-RU" sz="2200" b="1" dirty="0">
                <a:solidFill>
                  <a:srgbClr val="000000"/>
                </a:solidFill>
              </a:rPr>
              <a:t>г) </a:t>
            </a:r>
            <a:r>
              <a:rPr lang="ru-RU" sz="2200" b="1" dirty="0" err="1">
                <a:solidFill>
                  <a:srgbClr val="000000"/>
                </a:solidFill>
              </a:rPr>
              <a:t>Гололедно-изморозовые</a:t>
            </a:r>
            <a:r>
              <a:rPr lang="ru-RU" sz="2200" b="1" dirty="0">
                <a:solidFill>
                  <a:srgbClr val="000000"/>
                </a:solidFill>
              </a:rPr>
              <a:t> явления с интенсивностью обледенения 20 мм при силе ветра 20-30 м/сек, могут вызвать обрыв проводов и обрушение опор ЛЭП, прекращение движения всех видов транспорта. Вымерзание озимых посевов на больших площадях.</a:t>
            </a:r>
          </a:p>
          <a:p>
            <a:pPr lvl="0" algn="just"/>
            <a:r>
              <a:rPr lang="ru-RU" sz="2200" b="1" dirty="0">
                <a:solidFill>
                  <a:srgbClr val="000000"/>
                </a:solidFill>
              </a:rPr>
              <a:t>д) Природные пожары.</a:t>
            </a:r>
          </a:p>
          <a:p>
            <a:pPr lvl="0"/>
            <a:endParaRPr lang="ru-RU" sz="2200" b="1" dirty="0">
              <a:solidFill>
                <a:srgbClr val="000000"/>
              </a:solidFill>
            </a:endParaRPr>
          </a:p>
          <a:p>
            <a:pPr lvl="0"/>
            <a:endParaRPr lang="ru-RU" sz="2000" b="1" dirty="0">
              <a:solidFill>
                <a:srgbClr val="000000"/>
              </a:solidFill>
            </a:endParaRPr>
          </a:p>
          <a:p>
            <a:pPr lvl="0"/>
            <a:endParaRPr lang="ru-RU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</a:rPr>
              <a:t>3-й учебный вопрос: </a:t>
            </a:r>
            <a:r>
              <a:rPr lang="ru-RU" sz="3200" dirty="0" smtClean="0">
                <a:solidFill>
                  <a:srgbClr val="C00000"/>
                </a:solidFill>
              </a:rPr>
              <a:t>ЧС техногенного характера, воздействие на человека и объекты поражающих факторов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5760640" cy="4306079"/>
          </a:xfrm>
        </p:spPr>
      </p:pic>
    </p:spTree>
    <p:extLst>
      <p:ext uri="{BB962C8B-B14F-4D97-AF65-F5344CB8AC3E}">
        <p14:creationId xmlns:p14="http://schemas.microsoft.com/office/powerpoint/2010/main" val="402182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304800" y="1570127"/>
            <a:ext cx="86106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ТЕХНОГЕННАЯ ЧРЕЗВЫЧАЙНАЯ СИТУАЦИЯ</a:t>
            </a:r>
            <a:r>
              <a:rPr lang="ru-RU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3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 </a:t>
            </a:r>
            <a:r>
              <a:rPr lang="ru-RU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состояние, при котором в результате техногенной аварии или катастрофы нарушаются нормальные условия жизни и деятельности людей, возникает угроза их жизни и здоровью, наносится ущерб имуществу населения, народному хозяйству и окружающей среде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2519363"/>
          </a:xfrm>
        </p:spPr>
        <p:txBody>
          <a:bodyPr/>
          <a:lstStyle/>
          <a:p>
            <a:pPr>
              <a:defRPr/>
            </a:pPr>
            <a:r>
              <a:rPr lang="ru-RU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1-й  вопрос: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Понятие ЧС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их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классификация</a:t>
            </a:r>
          </a:p>
        </p:txBody>
      </p:sp>
      <p:pic>
        <p:nvPicPr>
          <p:cNvPr id="15363" name="Picture 2" descr="C:\Users\Ангелина\Desktop\мчс фото\s32_20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>
          <a:xfrm>
            <a:off x="179388" y="3573463"/>
            <a:ext cx="4105275" cy="3095625"/>
          </a:xfrm>
        </p:spPr>
      </p:pic>
      <p:pic>
        <p:nvPicPr>
          <p:cNvPr id="15364" name="Picture 4" descr="C:\Users\Ангелина\Desktop\мчс фото\b_112505884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003800" y="3573463"/>
            <a:ext cx="3960813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Users\Ангелина\Desktop\мчс фото\1653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179388" y="188913"/>
            <a:ext cx="41052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Text Box 2"/>
          <p:cNvSpPr txBox="1">
            <a:spLocks noChangeArrowheads="1"/>
          </p:cNvSpPr>
          <p:nvPr/>
        </p:nvSpPr>
        <p:spPr bwMode="auto">
          <a:xfrm>
            <a:off x="228600" y="152400"/>
            <a:ext cx="8686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ЧРЕЗВЫЧАЙНЫЕ СИТУАЦИИ ТЕХНОГЕННОГО ХАРАКТЕРА</a:t>
            </a:r>
          </a:p>
        </p:txBody>
      </p:sp>
      <p:pic>
        <p:nvPicPr>
          <p:cNvPr id="461827" name="Picture 3" descr="BD07304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990600"/>
            <a:ext cx="1600200" cy="159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828" name="Text Box 4"/>
          <p:cNvSpPr txBox="1">
            <a:spLocks noChangeArrowheads="1"/>
          </p:cNvSpPr>
          <p:nvPr/>
        </p:nvSpPr>
        <p:spPr bwMode="auto">
          <a:xfrm>
            <a:off x="2057400" y="1068388"/>
            <a:ext cx="70866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Транспортные аварии (катастрофы)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  <a:endParaRPr lang="ru-RU" sz="1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 dirty="0">
                <a:latin typeface="Arial Black" pitchFamily="34" charset="0"/>
              </a:rPr>
              <a:t> аварии товарных поездов</a:t>
            </a:r>
            <a:r>
              <a:rPr lang="en-US" sz="1800" dirty="0"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 dirty="0">
                <a:latin typeface="Arial Black" pitchFamily="34" charset="0"/>
              </a:rPr>
              <a:t> </a:t>
            </a:r>
            <a:r>
              <a:rPr lang="ru-RU" sz="1800" dirty="0">
                <a:latin typeface="Arial Black" pitchFamily="34" charset="0"/>
              </a:rPr>
              <a:t>аварии пассажирских поездов</a:t>
            </a:r>
            <a:r>
              <a:rPr lang="en-US" sz="1800" dirty="0"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 dirty="0">
                <a:latin typeface="Arial Black" pitchFamily="34" charset="0"/>
              </a:rPr>
              <a:t> аварии речных и морских грузовых судов</a:t>
            </a:r>
            <a:r>
              <a:rPr lang="en-US" sz="1800" dirty="0"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 dirty="0">
                <a:latin typeface="Arial Black" pitchFamily="34" charset="0"/>
              </a:rPr>
              <a:t> аварии на магистральных трубопроводах и пр.</a:t>
            </a:r>
          </a:p>
        </p:txBody>
      </p:sp>
      <p:sp>
        <p:nvSpPr>
          <p:cNvPr id="461829" name="Text Box 5"/>
          <p:cNvSpPr txBox="1">
            <a:spLocks noChangeArrowheads="1"/>
          </p:cNvSpPr>
          <p:nvPr/>
        </p:nvSpPr>
        <p:spPr bwMode="auto">
          <a:xfrm>
            <a:off x="1981200" y="2590800"/>
            <a:ext cx="71628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Пожары, взрывы, угрозы взрывов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  <a:endParaRPr lang="ru-RU" sz="1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пожары (взрывы) в зданиях, на коммуникациях и технологическом оборудовании промышленных объектов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пожары (взрывы) на транспорте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пожары (взрывы) в зданиях и сооружениях жилого, социально-бытового, культурного значения и пр.</a:t>
            </a:r>
          </a:p>
        </p:txBody>
      </p:sp>
      <p:sp>
        <p:nvSpPr>
          <p:cNvPr id="461830" name="Text Box 6"/>
          <p:cNvSpPr txBox="1">
            <a:spLocks noChangeArrowheads="1"/>
          </p:cNvSpPr>
          <p:nvPr/>
        </p:nvSpPr>
        <p:spPr bwMode="auto">
          <a:xfrm>
            <a:off x="1447800" y="4878388"/>
            <a:ext cx="76962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Аварии с выбросом (угрозой выброса) химически опасных веществ (АХОВ)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  <a:endParaRPr lang="ru-RU" sz="1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аварии с выбросом (угрозой выброса) АХОВ при их производстве, переработке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или хранении и т. д.;</a:t>
            </a: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утрата источников АХОВ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аварии с химическими боеприпасами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.</a:t>
            </a:r>
          </a:p>
        </p:txBody>
      </p:sp>
      <p:graphicFrame>
        <p:nvGraphicFramePr>
          <p:cNvPr id="461831" name="Object 7"/>
          <p:cNvGraphicFramePr>
            <a:graphicFrameLocks noChangeAspect="1"/>
          </p:cNvGraphicFramePr>
          <p:nvPr/>
        </p:nvGraphicFramePr>
        <p:xfrm>
          <a:off x="0" y="5029200"/>
          <a:ext cx="1419225" cy="148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Clip" r:id="rId5" imgW="3310550" imgH="3468986" progId="">
                  <p:embed/>
                </p:oleObj>
              </mc:Choice>
              <mc:Fallback>
                <p:oleObj name="Clip" r:id="rId5" imgW="3310550" imgH="3468986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29200"/>
                        <a:ext cx="1419225" cy="1487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1832" name="Object 8"/>
          <p:cNvGraphicFramePr>
            <a:graphicFrameLocks noChangeAspect="1"/>
          </p:cNvGraphicFramePr>
          <p:nvPr/>
        </p:nvGraphicFramePr>
        <p:xfrm>
          <a:off x="304800" y="3124200"/>
          <a:ext cx="1371600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Clip" r:id="rId7" imgW="3571592" imgH="3468986" progId="">
                  <p:embed/>
                </p:oleObj>
              </mc:Choice>
              <mc:Fallback>
                <p:oleObj name="Clip" r:id="rId7" imgW="3571592" imgH="3468986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124200"/>
                        <a:ext cx="1371600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Text Box 2"/>
          <p:cNvSpPr txBox="1">
            <a:spLocks noChangeArrowheads="1"/>
          </p:cNvSpPr>
          <p:nvPr/>
        </p:nvSpPr>
        <p:spPr bwMode="auto">
          <a:xfrm>
            <a:off x="2057400" y="381000"/>
            <a:ext cx="70866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Аварии с выбросом (угрозой выброса) радиоактивных веществ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  <a:endParaRPr lang="ru-RU" sz="1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en-US" sz="18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аварии на атомных станциях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аварии транспортных средств и космических аппаратов с ядерными установками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  <a:endParaRPr lang="ru-RU" sz="1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аварии с ядерными боеприпасами в местах их хранения, эксплуатации или установки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утрата радиоактивных источников и др.</a:t>
            </a:r>
          </a:p>
        </p:txBody>
      </p:sp>
      <p:sp>
        <p:nvSpPr>
          <p:cNvPr id="463875" name="Text Box 3"/>
          <p:cNvSpPr txBox="1">
            <a:spLocks noChangeArrowheads="1"/>
          </p:cNvSpPr>
          <p:nvPr/>
        </p:nvSpPr>
        <p:spPr bwMode="auto">
          <a:xfrm>
            <a:off x="2209800" y="2819400"/>
            <a:ext cx="66294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Аварии с выбросом (угрозой выброса) биологически опасных веществ (БОВ)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аварии с выбросом (угрозой выброса) БОВ на предприятиях и в научно-исследовательских учреждениях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утрата БОВ и др</a:t>
            </a:r>
            <a:r>
              <a:rPr lang="ru-RU" sz="1800">
                <a:latin typeface="Arial Black" pitchFamily="34" charset="0"/>
              </a:rPr>
              <a:t>.</a:t>
            </a:r>
            <a:endParaRPr lang="en-US" sz="1800">
              <a:latin typeface="Arial Black" pitchFamily="34" charset="0"/>
            </a:endParaRPr>
          </a:p>
        </p:txBody>
      </p:sp>
      <p:pic>
        <p:nvPicPr>
          <p:cNvPr id="463876" name="Picture 4" descr="BL00347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88" y="5105400"/>
            <a:ext cx="137001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3877" name="Text Box 5"/>
          <p:cNvSpPr txBox="1">
            <a:spLocks noChangeArrowheads="1"/>
          </p:cNvSpPr>
          <p:nvPr/>
        </p:nvSpPr>
        <p:spPr bwMode="auto">
          <a:xfrm>
            <a:off x="2286000" y="4810125"/>
            <a:ext cx="66294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Внезапное обрушение зданий, сооружений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обрушение элементов транспортных коммуникаций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обрушение производственных зданий и сооружений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обрушение зданий и сооружений жилого, социально-бытового и культурного значения.</a:t>
            </a: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pic>
        <p:nvPicPr>
          <p:cNvPr id="463878" name="Picture 6" descr="j01045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450" y="685800"/>
            <a:ext cx="155575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3879" name="Picture 7" descr="j01317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895600"/>
            <a:ext cx="1752600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Text Box 2"/>
          <p:cNvSpPr txBox="1">
            <a:spLocks noChangeArrowheads="1"/>
          </p:cNvSpPr>
          <p:nvPr/>
        </p:nvSpPr>
        <p:spPr bwMode="auto">
          <a:xfrm>
            <a:off x="2057400" y="228600"/>
            <a:ext cx="70866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Аварии на электроэнергетических системах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аварии на автономных электростанциях с долговременным перерывом электроснабжения всех потребителей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выход из строя транспортных электроконтактных сетей и др.</a:t>
            </a:r>
          </a:p>
        </p:txBody>
      </p:sp>
      <p:sp>
        <p:nvSpPr>
          <p:cNvPr id="465923" name="Text Box 3"/>
          <p:cNvSpPr txBox="1">
            <a:spLocks noChangeArrowheads="1"/>
          </p:cNvSpPr>
          <p:nvPr/>
        </p:nvSpPr>
        <p:spPr bwMode="auto">
          <a:xfrm>
            <a:off x="2057400" y="1676400"/>
            <a:ext cx="708660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Аварии на коммунальных системах жизнеобеспечения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аварии в канализационных системах с массовым выбросом загрязняющих веществ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аварии на тепловых сетях в холодное время года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аварии в системах снабжения населения питьевой водой</a:t>
            </a: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ru-RU" sz="180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аварии на коммунальных газопроводах.</a:t>
            </a:r>
            <a:endParaRPr lang="en-US" sz="1800">
              <a:effectLst>
                <a:outerShdw blurRad="38100" dist="38100" dir="2700000" algn="tl">
                  <a:srgbClr val="FFFFFF"/>
                </a:outerShdw>
              </a:effectLst>
              <a:latin typeface="Arial Black" pitchFamily="34" charset="0"/>
            </a:endParaRPr>
          </a:p>
        </p:txBody>
      </p:sp>
      <p:sp>
        <p:nvSpPr>
          <p:cNvPr id="465924" name="Text Box 4"/>
          <p:cNvSpPr txBox="1">
            <a:spLocks noChangeArrowheads="1"/>
          </p:cNvSpPr>
          <p:nvPr/>
        </p:nvSpPr>
        <p:spPr bwMode="auto">
          <a:xfrm>
            <a:off x="2057400" y="3581400"/>
            <a:ext cx="7086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Аварии на очистных сооружениях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latin typeface="Arial Black" pitchFamily="34" charset="0"/>
              </a:rPr>
              <a:t> аварии на очистных сооружениях сточных вод промышленных предприятий с массовым выбросом загрязняющих веществ</a:t>
            </a:r>
            <a:r>
              <a:rPr lang="en-US" sz="1800"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latin typeface="Arial Black" pitchFamily="34" charset="0"/>
              </a:rPr>
              <a:t> </a:t>
            </a:r>
            <a:r>
              <a:rPr lang="ru-RU" sz="1800">
                <a:latin typeface="Arial Black" pitchFamily="34" charset="0"/>
              </a:rPr>
              <a:t>аварии на очистных сооружениях промышленных газов с массовым выбросом загрязняющих веществ.</a:t>
            </a:r>
            <a:endParaRPr lang="en-US" sz="1800">
              <a:latin typeface="Arial Black" pitchFamily="34" charset="0"/>
            </a:endParaRPr>
          </a:p>
        </p:txBody>
      </p:sp>
      <p:sp>
        <p:nvSpPr>
          <p:cNvPr id="465925" name="Text Box 5"/>
          <p:cNvSpPr txBox="1">
            <a:spLocks noChangeArrowheads="1"/>
          </p:cNvSpPr>
          <p:nvPr/>
        </p:nvSpPr>
        <p:spPr bwMode="auto">
          <a:xfrm>
            <a:off x="1905000" y="5334000"/>
            <a:ext cx="70866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Гидродинамические аварии</a:t>
            </a:r>
            <a:r>
              <a:rPr lang="en-US" sz="1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: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ru-RU" sz="1800">
                <a:latin typeface="Arial Black" pitchFamily="34" charset="0"/>
              </a:rPr>
              <a:t> прорывы плотин (дамб, шлюзов и др.) с образованием волн прорыва и катастрофическим затоплением</a:t>
            </a:r>
            <a:r>
              <a:rPr lang="en-US" sz="1800">
                <a:latin typeface="Arial Black" pitchFamily="34" charset="0"/>
              </a:rPr>
              <a:t>;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1800">
                <a:latin typeface="Arial Black" pitchFamily="34" charset="0"/>
              </a:rPr>
              <a:t> </a:t>
            </a:r>
            <a:r>
              <a:rPr lang="ru-RU" sz="1800">
                <a:latin typeface="Arial Black" pitchFamily="34" charset="0"/>
              </a:rPr>
              <a:t>прорывы плотин с образованием прорывного паводка и др.</a:t>
            </a:r>
            <a:endParaRPr lang="en-US" sz="1800">
              <a:latin typeface="Arial Black" pitchFamily="34" charset="0"/>
            </a:endParaRPr>
          </a:p>
        </p:txBody>
      </p:sp>
      <p:pic>
        <p:nvPicPr>
          <p:cNvPr id="465926" name="Picture 6" descr="j01496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257800"/>
            <a:ext cx="15240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5927" name="Picture 7" descr="j01497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15240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5928" name="Picture 8" descr="HH00955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981200"/>
            <a:ext cx="18288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5929" name="Picture 9" descr="NA00617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657600"/>
            <a:ext cx="14478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Rectangle 4"/>
          <p:cNvSpPr>
            <a:spLocks noChangeArrowheads="1"/>
          </p:cNvSpPr>
          <p:nvPr/>
        </p:nvSpPr>
        <p:spPr bwMode="auto">
          <a:xfrm>
            <a:off x="304800" y="338138"/>
            <a:ext cx="86868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254000" algn="ctr">
              <a:defRPr/>
            </a:pP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УГРОЗЫ ТЕХНОГЕННОЙ БЕЗОПАСНОСТИ СОЗДАЮТСЯ НА ВСЕХ СТАДИЯХ ЖИЗНЕННОГО ЦИКЛА ТЕХНИЧЕСКИХ СИСТЕМ: </a:t>
            </a:r>
          </a:p>
          <a:p>
            <a:pPr indent="254000">
              <a:defRPr/>
            </a:pP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 проектировании</a:t>
            </a:r>
            <a:r>
              <a:rPr lang="ru-RU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в проекте необоснованно используются потенциально опасные рабочие процессы, материалы и технологии, неоправданно заниженные и завышенные критерии и нормы безопасности; </a:t>
            </a:r>
          </a:p>
          <a:p>
            <a:pPr indent="254000">
              <a:defRPr/>
            </a:pP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 изготовлении</a:t>
            </a:r>
            <a:r>
              <a:rPr lang="ru-RU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технических систем и их компонентов - не соблюдаются нормативные требования по технологическим операциям, контролю материалов и готовых изделий, по испытаниям и доводке потенциально опасных узлов, компонентов и систем; </a:t>
            </a:r>
          </a:p>
          <a:p>
            <a:pPr indent="254000">
              <a:defRPr/>
            </a:pP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 эксплуатации</a:t>
            </a:r>
            <a:r>
              <a:rPr lang="ru-RU" sz="2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- не соблюдаются нормы и правила безопасности, не осуществляется контроль за техническим состоянием критических зон и критических элементов, не проводится дефектоскопический контроль и мониторинг, не обеспечивается компенсация возрастающих требований по безопасности модернизацией и ремонтом технических систем.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1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0"/>
            <a:ext cx="9144000" cy="6858000"/>
          </a:xfrm>
          <a:ln w="38100">
            <a:solidFill>
              <a:srgbClr val="FFFF00"/>
            </a:solidFill>
          </a:ln>
        </p:spPr>
        <p:txBody>
          <a:bodyPr/>
          <a:lstStyle/>
          <a:p>
            <a:pPr marL="623888" indent="-536575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Основные предпосылки возникновения техногенных угроз:</a:t>
            </a:r>
          </a:p>
          <a:p>
            <a:pPr marL="623888" indent="-536575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2800" b="1" dirty="0" smtClean="0"/>
              <a:t>повышенная концентрация потенциально  опасных объектов;</a:t>
            </a:r>
          </a:p>
          <a:p>
            <a:pPr marL="623888" indent="-536575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2800" b="1" dirty="0" smtClean="0"/>
              <a:t>старение основных производственных фондов, критический уровень износа оборудования;</a:t>
            </a:r>
          </a:p>
          <a:p>
            <a:pPr marL="623888" indent="-536575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2800" b="1" dirty="0" smtClean="0"/>
              <a:t>сокращение вследствие застройки санитарно-защитных зон вокруг потенциально опасных объектов;</a:t>
            </a:r>
          </a:p>
          <a:p>
            <a:pPr marL="623888" indent="-536575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2800" b="1" dirty="0" smtClean="0"/>
              <a:t>нарушения технологии производства, правил эксплуатации;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1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0"/>
            <a:ext cx="9144000" cy="6858000"/>
          </a:xfrm>
          <a:ln w="38100">
            <a:solidFill>
              <a:srgbClr val="FFFF00"/>
            </a:solidFill>
          </a:ln>
        </p:spPr>
        <p:txBody>
          <a:bodyPr/>
          <a:lstStyle/>
          <a:p>
            <a:pPr marL="449263" indent="-44926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9263" indent="-44926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9263" indent="-44926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2800" b="1" dirty="0" smtClean="0"/>
              <a:t>ошибки, допущенные при проектировании, строительстве или изготовлении станков, агрегатов; </a:t>
            </a:r>
          </a:p>
          <a:p>
            <a:pPr marL="449263" indent="-44926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2800" b="1" dirty="0" smtClean="0"/>
              <a:t>нарушения мер безопасности, падение производственной дисциплины;</a:t>
            </a:r>
          </a:p>
          <a:p>
            <a:pPr marL="449263" indent="-44926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2800" b="1" dirty="0" smtClean="0"/>
              <a:t>появление большого количества мелких производителей вне надзорного поля;</a:t>
            </a:r>
          </a:p>
          <a:p>
            <a:pPr marL="449263" indent="-44926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2800" b="1" dirty="0" smtClean="0"/>
              <a:t>отсутствие надлежащих мер защиты и профилактики на железнодорожном и автомобильном транспорте, перевозящем опасные вещества в черте города;</a:t>
            </a:r>
          </a:p>
          <a:p>
            <a:pPr marL="449263" indent="-449263">
              <a:lnSpc>
                <a:spcPct val="80000"/>
              </a:lnSpc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sz="2800" b="1" dirty="0" smtClean="0"/>
              <a:t>стихийные бедствия, террористические акт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ы. </a:t>
            </a:r>
          </a:p>
          <a:p>
            <a:pPr marL="623888" indent="-536575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ru-RU" sz="28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0"/>
            <a:ext cx="9144000" cy="6858000"/>
          </a:xfrm>
          <a:ln w="38100">
            <a:solidFill>
              <a:srgbClr val="FFFF00"/>
            </a:solidFill>
          </a:ln>
        </p:spPr>
        <p:txBody>
          <a:bodyPr/>
          <a:lstStyle/>
          <a:p>
            <a:pPr marL="711200" indent="-623888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Реализация техногенных угроз может привести:</a:t>
            </a:r>
            <a:r>
              <a:rPr lang="ru-RU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</a:t>
            </a:r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 marL="711200" indent="-623888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u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 гибели и потере</a:t>
            </a:r>
            <a:r>
              <a:rPr lang="ru-RU" sz="28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здоровья промышленно-производственного персонала и проживающего вблизи опасных объектов населения;</a:t>
            </a:r>
          </a:p>
          <a:p>
            <a:pPr marL="711200" indent="-623888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u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 росту травматизма на производстве;     </a:t>
            </a:r>
          </a:p>
          <a:p>
            <a:pPr marL="711200" indent="-623888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u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 уничтожению  значительных  материальных  ценностей, большому экономическому ущербу;</a:t>
            </a:r>
          </a:p>
          <a:p>
            <a:pPr marL="711200" indent="-623888" eaLnBrk="1" hangingPunct="1">
              <a:lnSpc>
                <a:spcPct val="90000"/>
              </a:lnSpc>
              <a:buClr>
                <a:schemeClr val="tx1"/>
              </a:buClr>
              <a:buFont typeface="Wingdings" pitchFamily="2" charset="2"/>
              <a:buChar char="u"/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 разрушению среды </a:t>
            </a:r>
            <a:r>
              <a:rPr lang="ru-RU" sz="2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жизнеобитания</a:t>
            </a:r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человека с усилением социально-политических и экономических угроз.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81000"/>
            <a:ext cx="9144000" cy="44132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требования промышленной безопасности</a:t>
            </a:r>
          </a:p>
        </p:txBody>
      </p:sp>
      <p:sp>
        <p:nvSpPr>
          <p:cNvPr id="2734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371600"/>
            <a:ext cx="8616950" cy="5257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39713" y="1397000"/>
            <a:ext cx="8599487" cy="5110163"/>
          </a:xfrm>
          <a:prstGeom prst="rect">
            <a:avLst/>
          </a:prstGeom>
          <a:solidFill>
            <a:srgbClr val="CCECFF"/>
          </a:solidFill>
          <a:ln w="9525">
            <a:solidFill>
              <a:srgbClr val="BD0F2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ts val="600"/>
              </a:spcBef>
              <a:buClr>
                <a:srgbClr val="BD0F20"/>
              </a:buClr>
              <a:buSzPct val="135000"/>
              <a:buFontTx/>
              <a:buChar char="•"/>
              <a:defRPr/>
            </a:pPr>
            <a:endParaRPr lang="ru-RU" sz="2200" dirty="0">
              <a:latin typeface="Arial" pitchFamily="34" charset="0"/>
            </a:endParaRPr>
          </a:p>
          <a:p>
            <a:pPr algn="just">
              <a:spcBef>
                <a:spcPts val="600"/>
              </a:spcBef>
              <a:buClr>
                <a:srgbClr val="BD0F20"/>
              </a:buClr>
              <a:buSzPct val="135000"/>
              <a:buFontTx/>
              <a:buChar char="•"/>
              <a:defRPr/>
            </a:pPr>
            <a:r>
              <a:rPr lang="ru-RU" sz="2200" dirty="0">
                <a:latin typeface="Arial" pitchFamily="34" charset="0"/>
              </a:rPr>
              <a:t> 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разработка распорядительных и организационных документов по вопросам предупреждения ЧС;</a:t>
            </a:r>
          </a:p>
          <a:p>
            <a:pPr algn="just">
              <a:spcBef>
                <a:spcPts val="600"/>
              </a:spcBef>
              <a:buClr>
                <a:srgbClr val="BD0F20"/>
              </a:buClr>
              <a:buSzPct val="135000"/>
              <a:buFontTx/>
              <a:buChar char="•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разработка и реализация объектовых планов действий по предупреждению и ликвидации ЧС;</a:t>
            </a:r>
          </a:p>
          <a:p>
            <a:pPr algn="just">
              <a:spcBef>
                <a:spcPts val="600"/>
              </a:spcBef>
              <a:buClr>
                <a:srgbClr val="BD0F20"/>
              </a:buClr>
              <a:buSzPct val="135000"/>
              <a:buFontTx/>
              <a:buChar char="•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прогнозирование ЧС природного и техногенного характера;</a:t>
            </a:r>
          </a:p>
          <a:p>
            <a:pPr algn="just">
              <a:spcBef>
                <a:spcPts val="600"/>
              </a:spcBef>
              <a:buClr>
                <a:srgbClr val="BD0F20"/>
              </a:buClr>
              <a:buSzPct val="135000"/>
              <a:buFontTx/>
              <a:buChar char="•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обеспечение готовности объектовых органов управления, сил и средств к действиям по предупреждению и ликвидации ЧС;</a:t>
            </a:r>
          </a:p>
          <a:p>
            <a:pPr algn="just">
              <a:spcBef>
                <a:spcPts val="600"/>
              </a:spcBef>
              <a:buClr>
                <a:srgbClr val="BD0F20"/>
              </a:buClr>
              <a:buSzPct val="135000"/>
              <a:buFontTx/>
              <a:buChar char="•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подготовка персонала объекта к действиям при ЧС;</a:t>
            </a:r>
          </a:p>
          <a:p>
            <a:pPr algn="just">
              <a:spcBef>
                <a:spcPts val="600"/>
              </a:spcBef>
              <a:buClr>
                <a:srgbClr val="BD0F20"/>
              </a:buClr>
              <a:buSzPct val="135000"/>
              <a:buFontTx/>
              <a:buChar char="•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декларирование, лицензирование и страхование ответственности за причинение вреда;</a:t>
            </a:r>
          </a:p>
          <a:p>
            <a:pPr algn="just">
              <a:spcBef>
                <a:spcPts val="600"/>
              </a:spcBef>
              <a:buClr>
                <a:srgbClr val="BD0F20"/>
              </a:buClr>
              <a:buSzPct val="135000"/>
              <a:buFontTx/>
              <a:buChar char="•"/>
              <a:defRPr/>
            </a:pP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создание локальной системы оповещения.</a:t>
            </a:r>
          </a:p>
          <a:p>
            <a:pPr algn="just">
              <a:spcBef>
                <a:spcPts val="600"/>
              </a:spcBef>
              <a:buClr>
                <a:srgbClr val="BD0F20"/>
              </a:buClr>
              <a:buSzPct val="135000"/>
              <a:buFontTx/>
              <a:buChar char="•"/>
              <a:defRPr/>
            </a:pP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931" y="10375"/>
            <a:ext cx="3316702" cy="255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5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-12754"/>
            <a:ext cx="5767714" cy="6858000"/>
          </a:xfrm>
          <a:ln w="38100">
            <a:solidFill>
              <a:srgbClr val="FFFF00"/>
            </a:solidFill>
          </a:ln>
        </p:spPr>
        <p:txBody>
          <a:bodyPr/>
          <a:lstStyle/>
          <a:p>
            <a:pPr marL="363538" indent="-363538"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endParaRPr lang="ru-RU" sz="24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marL="363538" indent="-363538"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ЧС техногенного характера, </a:t>
            </a:r>
          </a:p>
          <a:p>
            <a:pPr marL="363538" indent="-363538"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возможные на территории Липецкой области: </a:t>
            </a:r>
          </a:p>
          <a:p>
            <a:pPr marL="363538" indent="-363538" algn="ctr"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pPr marL="0" indent="0">
              <a:buNone/>
              <a:defRPr/>
            </a:pPr>
            <a:r>
              <a:rPr lang="ru-RU" sz="2000" b="1" dirty="0" smtClean="0">
                <a:latin typeface="Tahoma" pitchFamily="34" charset="0"/>
                <a:cs typeface="Arial" pitchFamily="34" charset="0"/>
              </a:rPr>
              <a:t>►</a:t>
            </a:r>
            <a:r>
              <a:rPr lang="ru-RU" sz="2000" dirty="0" smtClean="0"/>
              <a:t> </a:t>
            </a:r>
            <a:r>
              <a:rPr lang="ru-RU" sz="2000" b="1" dirty="0" smtClean="0"/>
              <a:t>аварии на ХОО, биологически опасных и                  взрывопожароопасных, </a:t>
            </a:r>
            <a:r>
              <a:rPr lang="ru-RU" sz="2000" b="1" dirty="0" err="1" smtClean="0"/>
              <a:t>гидродинамически</a:t>
            </a:r>
            <a:r>
              <a:rPr lang="ru-RU" sz="2000" b="1" dirty="0" smtClean="0"/>
              <a:t> опасных объектах;</a:t>
            </a:r>
          </a:p>
          <a:p>
            <a:pPr marL="0" indent="0">
              <a:buNone/>
              <a:defRPr/>
            </a:pPr>
            <a:r>
              <a:rPr lang="ru-RU" sz="2000" b="1" dirty="0" smtClean="0"/>
              <a:t>► аварии  на железной дороге;</a:t>
            </a:r>
          </a:p>
          <a:p>
            <a:pPr marL="0" indent="0">
              <a:buNone/>
              <a:defRPr/>
            </a:pPr>
            <a:r>
              <a:rPr lang="ru-RU" sz="2000" b="1" dirty="0" smtClean="0"/>
              <a:t>► авиакатастрофы;</a:t>
            </a:r>
          </a:p>
          <a:p>
            <a:pPr marL="0" indent="0">
              <a:buNone/>
              <a:defRPr/>
            </a:pPr>
            <a:r>
              <a:rPr lang="ru-RU" sz="2000" b="1" dirty="0" smtClean="0"/>
              <a:t>► аварии на магистральных трубопроводах;</a:t>
            </a:r>
          </a:p>
          <a:p>
            <a:pPr marL="0" indent="0">
              <a:buNone/>
              <a:defRPr/>
            </a:pPr>
            <a:r>
              <a:rPr lang="ru-RU" sz="2000" b="1" dirty="0" smtClean="0"/>
              <a:t>► аварии на коммунально-энергетических сетях (</a:t>
            </a:r>
            <a:r>
              <a:rPr lang="ru-RU" sz="2000" b="1" dirty="0" err="1" smtClean="0"/>
              <a:t>водо</a:t>
            </a:r>
            <a:r>
              <a:rPr lang="ru-RU" sz="2000" b="1" dirty="0" smtClean="0"/>
              <a:t>-, </a:t>
            </a:r>
            <a:r>
              <a:rPr lang="ru-RU" sz="2000" b="1" dirty="0" err="1" smtClean="0"/>
              <a:t>газо</a:t>
            </a:r>
            <a:r>
              <a:rPr lang="ru-RU" sz="2000" b="1" dirty="0" smtClean="0"/>
              <a:t>-, тепло-, электроснабжения и канализации, на очистных сооружениях) и объектах ЖКХ;</a:t>
            </a:r>
          </a:p>
          <a:p>
            <a:pPr marL="0" indent="0">
              <a:buNone/>
              <a:defRPr/>
            </a:pPr>
            <a:r>
              <a:rPr lang="ru-RU" sz="2000" b="1" dirty="0" smtClean="0"/>
              <a:t>► угроза террористических актов.</a:t>
            </a:r>
          </a:p>
          <a:p>
            <a:pPr marL="363538" indent="-363538" eaLnBrk="1" hangingPunct="1">
              <a:lnSpc>
                <a:spcPct val="95000"/>
              </a:lnSpc>
              <a:spcBef>
                <a:spcPct val="0"/>
              </a:spcBef>
              <a:buFontTx/>
              <a:buNone/>
              <a:defRPr/>
            </a:pPr>
            <a:endParaRPr lang="ru-RU" sz="2400" b="1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875" y="4305227"/>
            <a:ext cx="3272938" cy="2535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270" y="2172175"/>
            <a:ext cx="3157758" cy="255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671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4-й вопрос</a:t>
            </a:r>
            <a:r>
              <a:rPr lang="ru-RU" sz="3600" dirty="0" smtClean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42339" name="Содержимое 2"/>
          <p:cNvSpPr>
            <a:spLocks noGrp="1"/>
          </p:cNvSpPr>
          <p:nvPr>
            <p:ph idx="1"/>
          </p:nvPr>
        </p:nvSpPr>
        <p:spPr>
          <a:xfrm>
            <a:off x="1187624" y="836712"/>
            <a:ext cx="7772400" cy="2664296"/>
          </a:xfrm>
        </p:spPr>
        <p:txBody>
          <a:bodyPr/>
          <a:lstStyle/>
          <a:p>
            <a:pPr>
              <a:buFontTx/>
              <a:buNone/>
            </a:pPr>
            <a:r>
              <a:rPr lang="ru-RU" b="1" dirty="0" smtClean="0"/>
              <a:t>Способы защиты от поражающих факторов, присущих ЧС.</a:t>
            </a:r>
          </a:p>
        </p:txBody>
      </p:sp>
      <p:pic>
        <p:nvPicPr>
          <p:cNvPr id="142343" name="Picture 7" descr="C:\Users\User\Desktop\фото МЧС к презентациям\чс\00ff3wx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852936"/>
            <a:ext cx="4976704" cy="33699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250825" y="0"/>
            <a:ext cx="8642350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just">
              <a:spcBef>
                <a:spcPct val="50000"/>
              </a:spcBef>
              <a:defRPr/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Чрезвычайная ситуация (ЧС)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 это обстановка на определенной территории, сложившаяся в результате аварии, опасного природного явления, катастрофы, распространения заболевания, представляющего опасность для окружающих, стихийного или иного бедствия, которые могут повлечь или повлекли за собой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человеческие жертвы, ущерб здоровью людей или окружающей среде, значительные материальные потери и нарушение условий жизнедеятельности людей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  <a:p>
            <a:pPr lvl="0" algn="just">
              <a:spcBef>
                <a:spcPct val="50000"/>
              </a:spcBef>
              <a:defRPr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(определение взято из Федерального закона №68)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08549" name="Picture 5" descr="C:\Users\User\Desktop\фото МЧС к презентациям\чс\4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005064"/>
            <a:ext cx="2880320" cy="2642418"/>
          </a:xfrm>
          <a:prstGeom prst="rect">
            <a:avLst/>
          </a:prstGeom>
          <a:noFill/>
        </p:spPr>
      </p:pic>
      <p:pic>
        <p:nvPicPr>
          <p:cNvPr id="108550" name="Picture 6" descr="C:\Users\User\Desktop\фото МЧС к презентациям\чс\0_5c882_9aaacace_XL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16" y="3933056"/>
            <a:ext cx="3031226" cy="2766565"/>
          </a:xfrm>
          <a:prstGeom prst="rect">
            <a:avLst/>
          </a:prstGeom>
          <a:noFill/>
        </p:spPr>
      </p:pic>
      <p:pic>
        <p:nvPicPr>
          <p:cNvPr id="108551" name="Picture 7" descr="C:\Users\User\Desktop\фото МЧС к презентациям\чс\3290293_larg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293096"/>
            <a:ext cx="2743200" cy="2016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971550" y="549275"/>
            <a:ext cx="7416800" cy="1008063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Меры по предупреждению или смягчению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возможных последствий ЧС природного характера </a:t>
            </a:r>
            <a:br>
              <a:rPr lang="ru-RU" sz="2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0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468313" y="2708275"/>
            <a:ext cx="3527425" cy="1728788"/>
          </a:xfrm>
          <a:prstGeom prst="rect">
            <a:avLst/>
          </a:prstGeom>
          <a:solidFill>
            <a:srgbClr val="00FFCC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Заблаговременные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(предупредительные)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мероприятия и работы</a:t>
            </a:r>
            <a:r>
              <a:rPr lang="ru-RU" sz="2000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6022" name="Rectangle 6"/>
          <p:cNvSpPr>
            <a:spLocks noChangeArrowheads="1"/>
          </p:cNvSpPr>
          <p:nvPr/>
        </p:nvSpPr>
        <p:spPr bwMode="auto">
          <a:xfrm>
            <a:off x="4859338" y="2708275"/>
            <a:ext cx="4105275" cy="1728788"/>
          </a:xfrm>
          <a:prstGeom prst="rect">
            <a:avLst/>
          </a:prstGeom>
          <a:solidFill>
            <a:srgbClr val="00FFCC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Оперативные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(защитные) мероприятия,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проводимые после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объявления неблагоприятного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прогноза</a:t>
            </a:r>
            <a:r>
              <a:rPr lang="ru-RU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43365" name="AutoShape 7"/>
          <p:cNvSpPr>
            <a:spLocks noChangeArrowheads="1"/>
          </p:cNvSpPr>
          <p:nvPr/>
        </p:nvSpPr>
        <p:spPr bwMode="auto">
          <a:xfrm>
            <a:off x="250825" y="1341438"/>
            <a:ext cx="649288" cy="1511300"/>
          </a:xfrm>
          <a:prstGeom prst="curvedRightArrow">
            <a:avLst>
              <a:gd name="adj1" fmla="val 46553"/>
              <a:gd name="adj2" fmla="val 93105"/>
              <a:gd name="adj3" fmla="val 33333"/>
            </a:avLst>
          </a:prstGeom>
          <a:solidFill>
            <a:schemeClr val="accent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366" name="AutoShape 8"/>
          <p:cNvSpPr>
            <a:spLocks noChangeArrowheads="1"/>
          </p:cNvSpPr>
          <p:nvPr/>
        </p:nvSpPr>
        <p:spPr bwMode="auto">
          <a:xfrm>
            <a:off x="8459788" y="1268413"/>
            <a:ext cx="504825" cy="1584325"/>
          </a:xfrm>
          <a:prstGeom prst="curvedLeftArrow">
            <a:avLst>
              <a:gd name="adj1" fmla="val 62767"/>
              <a:gd name="adj2" fmla="val 125535"/>
              <a:gd name="adj3" fmla="val 33333"/>
            </a:avLst>
          </a:prstGeom>
          <a:solidFill>
            <a:schemeClr val="accent1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67" name="Picture 7" descr="C:\Users\User\Desktop\фото МЧС к презентациям\мчс фото\ni_b765197eb503d6a604d9f8b88d4301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797152"/>
            <a:ext cx="2952750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b"/>
          <a:lstStyle/>
          <a:p>
            <a:pPr>
              <a:defRPr/>
            </a:pPr>
            <a:fld id="{15B240BA-9F26-4335-8D20-027203723CBE}" type="slidenum">
              <a:rPr lang="ru-RU"/>
              <a:pPr>
                <a:defRPr/>
              </a:pPr>
              <a:t>41</a:t>
            </a:fld>
            <a:endParaRPr lang="ru-RU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228600"/>
            <a:ext cx="8893175" cy="111283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Предупредительные (заблаговременные) мероприятия: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400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aphicFrame>
        <p:nvGraphicFramePr>
          <p:cNvPr id="17421" name="Group 13"/>
          <p:cNvGraphicFramePr>
            <a:graphicFrameLocks noGrp="1"/>
          </p:cNvGraphicFramePr>
          <p:nvPr>
            <p:ph idx="4294967295"/>
          </p:nvPr>
        </p:nvGraphicFramePr>
        <p:xfrm>
          <a:off x="-323850" y="908050"/>
          <a:ext cx="9468544" cy="6034088"/>
        </p:xfrm>
        <a:graphic>
          <a:graphicData uri="http://schemas.openxmlformats.org/drawingml/2006/table">
            <a:tbl>
              <a:tblPr/>
              <a:tblGrid>
                <a:gridCol w="345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23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4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ограничение в землепользовании в районах частого прохождения ураганов, бурь и смерчей;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ограничение в размещении объектов с опасными производствами;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сокращение запасов на предприятиях и складах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взрыво-пожаро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-, химически опасных веществ;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демонтаж устаревших или непрочных зданий и сооружений;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укрепление производственных и жилых зданий и сооружений;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проведение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инженерно-технич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. мероприятий по снижению риска опасных производств в условиях сильного ветра;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определение безопасных режимов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функц-я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различных      производств в условиях сильного ветра;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создание материальных резервов;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подготовка населения и персонала спасательных служб.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b"/>
          <a:lstStyle/>
          <a:p>
            <a:pPr>
              <a:defRPr/>
            </a:pPr>
            <a:fld id="{491B5EE1-7868-402B-8C2D-289A4730B84B}" type="slidenum">
              <a:rPr lang="ru-RU"/>
              <a:pPr>
                <a:defRPr/>
              </a:pPr>
              <a:t>42</a:t>
            </a:fld>
            <a:endParaRPr lang="ru-RU"/>
          </a:p>
        </p:txBody>
      </p:sp>
      <p:sp>
        <p:nvSpPr>
          <p:cNvPr id="142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115888"/>
            <a:ext cx="7834312" cy="765175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</a:rPr>
              <a:t>Оперативные мероприятия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endParaRPr lang="ru-RU" sz="2800" b="1" dirty="0" smtClean="0">
              <a:solidFill>
                <a:srgbClr val="C00000"/>
              </a:solidFill>
            </a:endParaRPr>
          </a:p>
        </p:txBody>
      </p:sp>
      <p:graphicFrame>
        <p:nvGraphicFramePr>
          <p:cNvPr id="45095" name="Group 39"/>
          <p:cNvGraphicFramePr>
            <a:graphicFrameLocks noGrp="1"/>
          </p:cNvGraphicFramePr>
          <p:nvPr>
            <p:ph idx="4294967295"/>
          </p:nvPr>
        </p:nvGraphicFramePr>
        <p:xfrm>
          <a:off x="0" y="549275"/>
          <a:ext cx="9144000" cy="6240463"/>
        </p:xfrm>
        <a:graphic>
          <a:graphicData uri="http://schemas.openxmlformats.org/drawingml/2006/table">
            <a:tbl>
              <a:tblPr/>
              <a:tblGrid>
                <a:gridCol w="33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0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40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оповещение населения о возможной опасности;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прогнозирование пути прохождения урагана (бури, смерча), а также его последствий;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оперативное увеличение размеров материальных резервов;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приведение в готовность ОУ и сил, предназначенных для ликвидации последствий стихийного бедствия;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усиление надзора за выполнением постоянных правил безопасности;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переход к безопасным режимам работы различных производств;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экстренное сокращение запасов различных веществ или оперативное повышение надежности их хранения;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частичная эвакуация населения;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подготовка убежищ для защиты населения;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перевод в прочные помещения уникального и ценного имущества;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 подготовка к восстановительным работам и мерам по восстановлению жизнеобеспечения населения.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  <a:solidFill>
            <a:srgbClr val="FFFF00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Комплекс мероприятий по защите населения от ЧС включает в себя:</a:t>
            </a:r>
            <a:br>
              <a:rPr lang="ru-RU" sz="3200" dirty="0" smtClean="0"/>
            </a:br>
            <a:endParaRPr lang="ru-RU" sz="3200" dirty="0" smtClean="0"/>
          </a:p>
        </p:txBody>
      </p:sp>
      <p:sp>
        <p:nvSpPr>
          <p:cNvPr id="3522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ru-RU" sz="2800" b="1" dirty="0" smtClean="0">
                <a:solidFill>
                  <a:srgbClr val="B7151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оповещение населения об опасности, его информировании о порядке действий в сложившихся чрезвычайных условиях;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ru-RU" sz="2800" b="1" dirty="0" smtClean="0">
                <a:solidFill>
                  <a:srgbClr val="B7151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эвакуацию и рассредоточение;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ru-RU" sz="2800" b="1" dirty="0" smtClean="0">
                <a:solidFill>
                  <a:srgbClr val="B7151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инженерную защиту населения и территорий;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ru-RU" sz="2800" b="1" dirty="0" smtClean="0">
                <a:solidFill>
                  <a:srgbClr val="B7151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радиационную и химическую защиту;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ru-RU" sz="2800" b="1" dirty="0" smtClean="0">
                <a:solidFill>
                  <a:srgbClr val="B7151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медицинскую защиту;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ru-RU" sz="2800" b="1" dirty="0" smtClean="0">
                <a:solidFill>
                  <a:srgbClr val="B7151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обеспечение пожарной безопасности;</a:t>
            </a:r>
          </a:p>
          <a:p>
            <a:pPr algn="just" eaLnBrk="1" hangingPunct="1">
              <a:lnSpc>
                <a:spcPct val="90000"/>
              </a:lnSpc>
              <a:buClr>
                <a:schemeClr val="tx1"/>
              </a:buClr>
              <a:defRPr/>
            </a:pPr>
            <a:r>
              <a:rPr lang="ru-RU" sz="2800" b="1" dirty="0" smtClean="0">
                <a:solidFill>
                  <a:srgbClr val="B71515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подготовку населения в области ГО и защиты от ЧС и другие.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3887787" cy="649288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FF0000"/>
                </a:solidFill>
              </a:rPr>
              <a:t>5-й учебный вопрос: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341438"/>
            <a:ext cx="8028632" cy="4784725"/>
          </a:xfrm>
        </p:spPr>
        <p:txBody>
          <a:bodyPr/>
          <a:lstStyle/>
          <a:p>
            <a:pPr indent="14288" eaLnBrk="1" hangingPunct="1">
              <a:buFontTx/>
              <a:buNone/>
            </a:pPr>
            <a:r>
              <a:rPr lang="ru-RU" altLang="ru-RU" sz="3300" b="1" dirty="0" smtClean="0">
                <a:solidFill>
                  <a:srgbClr val="0000CC"/>
                </a:solidFill>
              </a:rPr>
              <a:t>Террористические акты, их виды и принципы противодействия.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3140968"/>
            <a:ext cx="5976664" cy="333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1904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088" y="620713"/>
            <a:ext cx="8628062" cy="5256212"/>
          </a:xfrm>
          <a:ln w="76200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2800" b="1" smtClean="0"/>
              <a:t> </a:t>
            </a:r>
          </a:p>
          <a:p>
            <a:pPr marL="0" indent="0" algn="ctr">
              <a:buFontTx/>
              <a:buNone/>
            </a:pPr>
            <a:r>
              <a:rPr lang="ru-RU" altLang="ru-RU" sz="2800" b="1" smtClean="0"/>
              <a:t>Наряду с чрезвычайными ситуациями природного, техногенного и биолого-социального характера, которые чаще возникают от случайного стечения обстоятельств, человечество периодически переживает трагедии, вызываемые умышленными, целенаправленными действиями людей. Эти действия, всегда связанные с насилием, получили название терроризм.</a:t>
            </a:r>
          </a:p>
        </p:txBody>
      </p:sp>
    </p:spTree>
    <p:extLst>
      <p:ext uri="{BB962C8B-B14F-4D97-AF65-F5344CB8AC3E}">
        <p14:creationId xmlns:p14="http://schemas.microsoft.com/office/powerpoint/2010/main" val="36222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Rectangle 4"/>
          <p:cNvSpPr>
            <a:spLocks noGrp="1" noChangeAspect="1" noChangeArrowheads="1"/>
          </p:cNvSpPr>
          <p:nvPr isPhoto="1"/>
        </p:nvSpPr>
        <p:spPr bwMode="auto">
          <a:xfrm>
            <a:off x="1907704" y="2965757"/>
            <a:ext cx="5100059" cy="372152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2500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404664"/>
            <a:ext cx="81369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Терроризм во всем мире превратился в постоянную угрозу для жизни и здоровья простых граждан. Захват заложников или взрыв с большим числом пострадавших, к сожалению, перестали быть уникальными событиями. Россия неоднократно становилась объектом атак террористов. Одним из факторов, способствующих распространению терроризма в России, является обострение межнациональных отношений и коррупция.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В настоящее время существует около 200 понятий терроризма, ни одно из которых не признано общепринятым.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59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549275"/>
            <a:ext cx="8229600" cy="1800225"/>
          </a:xfrm>
        </p:spPr>
        <p:txBody>
          <a:bodyPr anchor="t"/>
          <a:lstStyle/>
          <a:p>
            <a:pPr eaLnBrk="1" hangingPunct="1"/>
            <a:r>
              <a:rPr lang="ru-RU" altLang="ru-RU" sz="3600" b="1" smtClean="0">
                <a:solidFill>
                  <a:srgbClr val="FF6600"/>
                </a:solidFill>
              </a:rPr>
              <a:t>Федеральный закон РФ от 06.03.2006 №35-ФЗ «О противодействии терроризму»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388" y="2565400"/>
            <a:ext cx="8785225" cy="2808288"/>
          </a:xfrm>
          <a:prstGeom prst="roundRect">
            <a:avLst>
              <a:gd name="adj" fmla="val 296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Устанавливает   основные   принципы   противодействия терроризму,    правовые    и    организационные   основы профилактики терроризма и борьбы с ним, минимизация и   ( или )    ликвидация   последствий   проявлений терроризма,   а    также   правовые   и   организационные основы    применения   Вооруженных   Сил   Российской Федерации   в  борьбе  с  терроризмом.</a:t>
            </a:r>
          </a:p>
        </p:txBody>
      </p:sp>
    </p:spTree>
    <p:extLst>
      <p:ext uri="{BB962C8B-B14F-4D97-AF65-F5344CB8AC3E}">
        <p14:creationId xmlns:p14="http://schemas.microsoft.com/office/powerpoint/2010/main" val="20942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Терроризм- 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893175" cy="40386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ru-RU" altLang="ru-RU" sz="2700" b="1" i="1" smtClean="0">
                <a:solidFill>
                  <a:srgbClr val="0000CC"/>
                </a:solidFill>
              </a:rPr>
              <a:t>идеология насилия и практика воздействия на принятие решения органами государственной власти, органами местного самоуправления или международными организациями, связанные с устрашением населения и (или) иными формами противоправных насильственных действий.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ru-RU" altLang="ru-RU" sz="2200" b="1" i="1" smtClean="0">
                <a:solidFill>
                  <a:srgbClr val="0000CC"/>
                </a:solidFill>
              </a:rPr>
              <a:t>                     (ФЗ №35 «О противодействии терроризму»)     </a:t>
            </a:r>
          </a:p>
        </p:txBody>
      </p:sp>
    </p:spTree>
    <p:extLst>
      <p:ext uri="{BB962C8B-B14F-4D97-AF65-F5344CB8AC3E}">
        <p14:creationId xmlns:p14="http://schemas.microsoft.com/office/powerpoint/2010/main" val="64832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Галина\Рабочий стол\Новая папка\Взрыв на Рижск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WordArt 4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8893175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Терроризм, осуществляемый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применением взрывных устройств</a:t>
            </a:r>
          </a:p>
        </p:txBody>
      </p:sp>
    </p:spTree>
    <p:extLst>
      <p:ext uri="{BB962C8B-B14F-4D97-AF65-F5344CB8AC3E}">
        <p14:creationId xmlns:p14="http://schemas.microsoft.com/office/powerpoint/2010/main" val="113879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User\Desktop\мчс фото\1300053323_4110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645024"/>
            <a:ext cx="4060872" cy="2983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 descr="C:\Users\User\Desktop\мчс фото\вулк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104456" cy="288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 descr="C:\Users\User\Desktop\мчс фото\мороз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88640"/>
            <a:ext cx="3888432" cy="288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5" name="Picture 7" descr="C:\Users\User\Desktop\мчс фото\121cf26599b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1" y="3645024"/>
            <a:ext cx="4320287" cy="302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764704"/>
            <a:ext cx="8136904" cy="3744416"/>
          </a:xfrm>
        </p:spPr>
        <p:txBody>
          <a:bodyPr/>
          <a:lstStyle/>
          <a:p>
            <a:r>
              <a:rPr lang="ru-RU" sz="4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характеру источников возникновения ЧС делятся на:  </a:t>
            </a:r>
            <a:r>
              <a:rPr lang="ru-RU" sz="4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</a:t>
            </a:r>
            <a:endParaRPr lang="ru-RU" sz="4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50000">
              <a:schemeClr val="hlink"/>
            </a:gs>
            <a:gs pos="100000">
              <a:srgbClr val="0047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51720" y="189285"/>
            <a:ext cx="5472608" cy="2591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Взрывоопасный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предмет (ВОП)</a:t>
            </a: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это устройство или вещество, способное при определенных условиях быстро выделять химическую, электромагнитную, механическую и другие виды энергии.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0825" y="3860800"/>
            <a:ext cx="4392613" cy="2160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Штатные-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взрывные устройства произведенные в промышленных    условиях и применяемые       в       армии, правоохранительных органах или промышленности.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87900" y="3789363"/>
            <a:ext cx="4176713" cy="22320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Самодельные -  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это взрывные        устройства, изготовленные кустарно, а также      доработанные штатные     ВОП.</a:t>
            </a:r>
          </a:p>
        </p:txBody>
      </p:sp>
      <p:cxnSp>
        <p:nvCxnSpPr>
          <p:cNvPr id="9" name="Shape 8"/>
          <p:cNvCxnSpPr>
            <a:stCxn id="5" idx="2"/>
          </p:cNvCxnSpPr>
          <p:nvPr/>
        </p:nvCxnSpPr>
        <p:spPr>
          <a:xfrm rot="16200000" flipH="1">
            <a:off x="5399943" y="2169009"/>
            <a:ext cx="504824" cy="1728662"/>
          </a:xfrm>
          <a:prstGeom prst="bent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hape 12"/>
          <p:cNvCxnSpPr>
            <a:stCxn id="5" idx="2"/>
          </p:cNvCxnSpPr>
          <p:nvPr/>
        </p:nvCxnSpPr>
        <p:spPr>
          <a:xfrm rot="5400000">
            <a:off x="3635442" y="2133170"/>
            <a:ext cx="504824" cy="1800341"/>
          </a:xfrm>
          <a:prstGeom prst="bentConnector2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987675" y="3213100"/>
            <a:ext cx="0" cy="647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516688" y="3213100"/>
            <a:ext cx="0" cy="5762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9388" y="188913"/>
            <a:ext cx="8642350" cy="346075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CC"/>
                </a:solidFill>
              </a:rPr>
              <a:t>Внешний вид некоторых осколочных противопехотных мин</a:t>
            </a:r>
          </a:p>
        </p:txBody>
      </p:sp>
      <p:pic>
        <p:nvPicPr>
          <p:cNvPr id="2053" name="Picture 3" descr="MON-5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908050"/>
            <a:ext cx="3600450" cy="3086100"/>
          </a:xfrm>
          <a:noFill/>
        </p:spPr>
      </p:pic>
      <p:pic>
        <p:nvPicPr>
          <p:cNvPr id="2054" name="Picture 4" descr="Copy of Foto_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lum bright="12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765175"/>
            <a:ext cx="2163763" cy="3673475"/>
          </a:xfrm>
          <a:noFill/>
        </p:spPr>
      </p:pic>
      <p:graphicFrame>
        <p:nvGraphicFramePr>
          <p:cNvPr id="2050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79388" y="4073525"/>
          <a:ext cx="3600450" cy="278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Фотография Photo Editor" r:id="rId8" imgW="7542857" imgH="5210902" progId="">
                  <p:embed/>
                </p:oleObj>
              </mc:Choice>
              <mc:Fallback>
                <p:oleObj name="Фотография Photo Editor" r:id="rId8" imgW="7542857" imgH="5210902" progId="">
                  <p:embed/>
                  <p:pic>
                    <p:nvPicPr>
                      <p:cNvPr id="0" name="Picture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4073525"/>
                        <a:ext cx="3600450" cy="2784475"/>
                      </a:xfrm>
                      <a:prstGeom prst="rect">
                        <a:avLst/>
                      </a:prstGeom>
                      <a:solidFill>
                        <a:srgbClr val="D8FEF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5" name="Picture 6" descr="POMZ-2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581525"/>
            <a:ext cx="489585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48423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50825" y="274638"/>
            <a:ext cx="8642350" cy="633412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0000CC"/>
                </a:solidFill>
              </a:rPr>
              <a:t>Внешний вид некоторых фугасных противопехотных мин</a:t>
            </a:r>
          </a:p>
        </p:txBody>
      </p:sp>
      <p:graphicFrame>
        <p:nvGraphicFramePr>
          <p:cNvPr id="3074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23850" y="1196975"/>
          <a:ext cx="3887788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Фотография Photo Editor" r:id="rId6" imgW="6095238" imgH="4571429" progId="">
                  <p:embed/>
                </p:oleObj>
              </mc:Choice>
              <mc:Fallback>
                <p:oleObj name="Фотография Photo Editor" r:id="rId6" imgW="6095238" imgH="4571429" progId="">
                  <p:embed/>
                  <p:pic>
                    <p:nvPicPr>
                      <p:cNvPr id="0" name="Picture 2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196975"/>
                        <a:ext cx="3887788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84213" y="4292600"/>
          <a:ext cx="3095625" cy="2347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Фотография Photo Editor" r:id="rId8" imgW="6095238" imgH="4571429" progId="">
                  <p:embed/>
                </p:oleObj>
              </mc:Choice>
              <mc:Fallback>
                <p:oleObj name="Фотография Photo Editor" r:id="rId8" imgW="6095238" imgH="4571429" progId="">
                  <p:embed/>
                  <p:pic>
                    <p:nvPicPr>
                      <p:cNvPr id="0" name="Picture 3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292600"/>
                        <a:ext cx="3095625" cy="2347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4859338" y="4508500"/>
          <a:ext cx="4038600" cy="210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Фотография Photo Editor" r:id="rId10" imgW="5219048" imgH="2715004" progId="">
                  <p:embed/>
                </p:oleObj>
              </mc:Choice>
              <mc:Fallback>
                <p:oleObj name="Фотография Photo Editor" r:id="rId10" imgW="5219048" imgH="2715004" progId="">
                  <p:embed/>
                  <p:pic>
                    <p:nvPicPr>
                      <p:cNvPr id="0" name="Picture 3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508500"/>
                        <a:ext cx="4038600" cy="210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9" name="Picture 6" descr="Copy of Foto_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0" t="22914" r="11711"/>
          <a:stretch>
            <a:fillRect/>
          </a:stretch>
        </p:blipFill>
        <p:spPr>
          <a:xfrm>
            <a:off x="4572000" y="1341438"/>
            <a:ext cx="4284663" cy="2998787"/>
          </a:xfrm>
          <a:noFill/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2997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0000CC"/>
                </a:solidFill>
              </a:rPr>
              <a:t>Внешний вид некоторых противотанковых мин</a:t>
            </a:r>
          </a:p>
        </p:txBody>
      </p:sp>
      <p:pic>
        <p:nvPicPr>
          <p:cNvPr id="30723" name="Picture 3" descr="Foto_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lum bright="1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196975"/>
            <a:ext cx="4171950" cy="2232025"/>
          </a:xfrm>
          <a:noFill/>
        </p:spPr>
      </p:pic>
      <p:pic>
        <p:nvPicPr>
          <p:cNvPr id="30724" name="Picture 4" descr="Foto_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lum bright="2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196975"/>
            <a:ext cx="4038600" cy="1611313"/>
          </a:xfrm>
          <a:noFill/>
        </p:spPr>
      </p:pic>
      <p:pic>
        <p:nvPicPr>
          <p:cNvPr id="30725" name="Picture 5" descr="Copy of Foto_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592513"/>
            <a:ext cx="4132262" cy="2879725"/>
          </a:xfrm>
          <a:noFill/>
        </p:spPr>
      </p:pic>
      <p:sp>
        <p:nvSpPr>
          <p:cNvPr id="30726" name="Rectangle 7" descr="Пергамент"/>
          <p:cNvSpPr>
            <a:spLocks noChangeArrowheads="1"/>
          </p:cNvSpPr>
          <p:nvPr/>
        </p:nvSpPr>
        <p:spPr bwMode="auto">
          <a:xfrm>
            <a:off x="323850" y="3573463"/>
            <a:ext cx="1584325" cy="10795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27" name="Rectangle 8" descr="Пергамент"/>
          <p:cNvSpPr>
            <a:spLocks noChangeArrowheads="1"/>
          </p:cNvSpPr>
          <p:nvPr/>
        </p:nvSpPr>
        <p:spPr bwMode="auto">
          <a:xfrm>
            <a:off x="3419475" y="3500438"/>
            <a:ext cx="1584325" cy="50482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065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365625"/>
            <a:ext cx="4105275" cy="2303463"/>
          </a:xfrm>
          <a:solidFill>
            <a:srgbClr val="FFFF99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altLang="ru-RU" sz="1800" b="1" dirty="0" smtClean="0"/>
              <a:t>Взрывное устройство открытой компоновки с управлением по радио; в качестве приемного устройства использована радиостанция, боевой заряд (пластит) размещен в пластмассовой бутылке, электродетонатор удален.</a:t>
            </a:r>
          </a:p>
        </p:txBody>
      </p:sp>
      <p:pic>
        <p:nvPicPr>
          <p:cNvPr id="49155" name="Picture 3" descr="~AUT0027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>
          <a:xfrm>
            <a:off x="250825" y="260350"/>
            <a:ext cx="4032250" cy="3859213"/>
          </a:xfrm>
          <a:effectLst>
            <a:softEdge rad="112500"/>
          </a:effectLst>
        </p:spPr>
      </p:pic>
      <p:pic>
        <p:nvPicPr>
          <p:cNvPr id="49156" name="Picture 4" descr="~AUT00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260350"/>
            <a:ext cx="4446587" cy="388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4500563" y="4365625"/>
            <a:ext cx="4464050" cy="22987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Взрывное устройство открытой компоновки с управлением по проводам; электродетонатор установлен в штатное гнездо 120 мм мины, боевой заряд усилен 122 мм артиллерийским снарядом; провода управления замаскированы бытовым мусором.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71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2"/>
            <a:ext cx="8229600" cy="1151855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0000CC"/>
                </a:solidFill>
              </a:rPr>
              <a:t>Компактное взрывное устройство (ВУ) фугасного действия с управлением по радио</a:t>
            </a:r>
          </a:p>
        </p:txBody>
      </p:sp>
      <p:pic>
        <p:nvPicPr>
          <p:cNvPr id="50179" name="Picture 3" descr="IMG_14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08815" y="1450595"/>
            <a:ext cx="4639250" cy="3778605"/>
          </a:xfrm>
          <a:effectLst>
            <a:softEdge rad="112500"/>
          </a:effectLst>
        </p:spPr>
      </p:pic>
      <p:pic>
        <p:nvPicPr>
          <p:cNvPr id="50180" name="Picture 4" descr="IMG_142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940425" y="981075"/>
            <a:ext cx="2914650" cy="2185988"/>
          </a:xfrm>
          <a:effectLst>
            <a:softEdge rad="112500"/>
          </a:effectLst>
        </p:spPr>
      </p:pic>
      <p:pic>
        <p:nvPicPr>
          <p:cNvPr id="50181" name="Picture 5" descr="IMG_142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940425" y="3284538"/>
            <a:ext cx="2916238" cy="2187575"/>
          </a:xfrm>
          <a:effectLst>
            <a:softEdge rad="112500"/>
          </a:effec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79388" y="5373688"/>
            <a:ext cx="87137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качестве приемного устройства,  </a:t>
            </a:r>
            <a:r>
              <a:rPr kumimoji="0" lang="ru-RU" alt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замыкателя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цепи и источника питания использован сотовый телефон. ВУ было установлено в нишу для клавиатуры офисного стола (1). На снимке 2 хорошо виден утопленный в заряд ВВ электродетонатор.</a:t>
            </a:r>
          </a:p>
        </p:txBody>
      </p:sp>
      <p:sp>
        <p:nvSpPr>
          <p:cNvPr id="32775" name="Oval 7"/>
          <p:cNvSpPr>
            <a:spLocks noChangeArrowheads="1"/>
          </p:cNvSpPr>
          <p:nvPr/>
        </p:nvSpPr>
        <p:spPr bwMode="auto">
          <a:xfrm>
            <a:off x="6011863" y="3357563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6011863" y="1052513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0307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00CC"/>
                </a:solidFill>
              </a:rPr>
              <a:t>Взрывное устройство открытой установки </a:t>
            </a:r>
            <a:br>
              <a:rPr lang="ru-RU" altLang="ru-RU" sz="2800" b="1" smtClean="0">
                <a:solidFill>
                  <a:srgbClr val="0000CC"/>
                </a:solidFill>
              </a:rPr>
            </a:br>
            <a:r>
              <a:rPr lang="ru-RU" altLang="ru-RU" sz="2800" b="1" smtClean="0">
                <a:solidFill>
                  <a:srgbClr val="0000CC"/>
                </a:solidFill>
              </a:rPr>
              <a:t>с взрывателем замедленного действия</a:t>
            </a:r>
          </a:p>
        </p:txBody>
      </p:sp>
      <p:pic>
        <p:nvPicPr>
          <p:cNvPr id="51203" name="Picture 3" descr="IMG_14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79388" y="1125538"/>
            <a:ext cx="5616575" cy="4459287"/>
          </a:xfrm>
          <a:effectLst>
            <a:softEdge rad="112500"/>
          </a:effectLst>
        </p:spPr>
      </p:pic>
      <p:pic>
        <p:nvPicPr>
          <p:cNvPr id="51204" name="Picture 4" descr="IMG_14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940425" y="1125538"/>
            <a:ext cx="2986088" cy="2185987"/>
          </a:xfrm>
          <a:effectLst>
            <a:softEdge rad="112500"/>
          </a:effectLst>
        </p:spPr>
      </p:pic>
      <p:pic>
        <p:nvPicPr>
          <p:cNvPr id="51205" name="Picture 5" descr="IMG_14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940425" y="3429000"/>
            <a:ext cx="2989263" cy="2187575"/>
          </a:xfrm>
          <a:effectLst>
            <a:softEdge rad="112500"/>
          </a:effec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5445125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ВУ смонтировано в дипломате; в качестве электромеханического замыкателя использован обычный кварцевый будильник (2); источник питания – батарея от радиостанции Р-148 (1). Будильник «включается» выключателем (3) непосредственно перед установкой.</a:t>
            </a:r>
          </a:p>
        </p:txBody>
      </p:sp>
      <p:sp>
        <p:nvSpPr>
          <p:cNvPr id="33799" name="Oval 7"/>
          <p:cNvSpPr>
            <a:spLocks noChangeArrowheads="1"/>
          </p:cNvSpPr>
          <p:nvPr/>
        </p:nvSpPr>
        <p:spPr bwMode="auto">
          <a:xfrm>
            <a:off x="6084888" y="2781300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8101013" y="1341438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3801" name="Oval 9"/>
          <p:cNvSpPr>
            <a:spLocks noChangeArrowheads="1"/>
          </p:cNvSpPr>
          <p:nvPr/>
        </p:nvSpPr>
        <p:spPr bwMode="auto">
          <a:xfrm>
            <a:off x="6588125" y="4581525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902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81075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0000CC"/>
                </a:solidFill>
              </a:rPr>
              <a:t>Взрывные устройства, установленные открытым способом</a:t>
            </a:r>
          </a:p>
        </p:txBody>
      </p:sp>
      <p:pic>
        <p:nvPicPr>
          <p:cNvPr id="52227" name="Picture 3" descr="IMG_1419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41313" y="981075"/>
            <a:ext cx="4156075" cy="5543550"/>
          </a:xfrm>
          <a:effectLst>
            <a:softEdge rad="112500"/>
          </a:effectLst>
        </p:spPr>
      </p:pic>
      <p:pic>
        <p:nvPicPr>
          <p:cNvPr id="52228" name="Picture 4" descr="IMG_1426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672013" y="981075"/>
            <a:ext cx="4156075" cy="5543550"/>
          </a:xfrm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2817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713787" cy="792162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Взрывное устройство, размещенное на теле террориста-смертника</a:t>
            </a:r>
          </a:p>
        </p:txBody>
      </p:sp>
      <p:pic>
        <p:nvPicPr>
          <p:cNvPr id="53251" name="Picture 3" descr="IMG_14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70575" y="1196975"/>
            <a:ext cx="3021013" cy="4032250"/>
          </a:xfrm>
          <a:effectLst>
            <a:softEdge rad="112500"/>
          </a:effectLst>
        </p:spPr>
      </p:pic>
      <p:pic>
        <p:nvPicPr>
          <p:cNvPr id="53252" name="Picture 4" descr="IMG_14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50825" y="1196975"/>
            <a:ext cx="5400675" cy="4049713"/>
          </a:xfrm>
          <a:effectLst>
            <a:softEdge rad="112500"/>
          </a:effec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50825" y="5373688"/>
            <a:ext cx="86423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В качестве убойных элементов на заряде из тротиловых шашек размещен   пакет   с   шурупами.  Источником   питания    служат обычные  батарейки  от  фонаря. Контактный замыкатель  цепи находится  в  руке,  провод  пропущен  по  рукаву.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398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3800" y="260350"/>
            <a:ext cx="4140200" cy="1584325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solidFill>
                  <a:srgbClr val="0000CC"/>
                </a:solidFill>
              </a:rPr>
              <a:t>ВЗРЫВНОЕ УСТРОЙСТВО В БАГАЖЕ ТЕРРОРИСТА-СМЕРТНИКА</a:t>
            </a:r>
          </a:p>
        </p:txBody>
      </p:sp>
      <p:pic>
        <p:nvPicPr>
          <p:cNvPr id="54275" name="Picture 3" descr="IMG_140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79512" y="188640"/>
            <a:ext cx="5040313" cy="6408737"/>
          </a:xfrm>
          <a:effectLst>
            <a:softEdge rad="112500"/>
          </a:effec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219700" y="1628775"/>
            <a:ext cx="3744913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Хорошо виден шнур, закрепленный на запястье и соединяющий руку террориста с чекой взрывателя. Взрывное устройство приводится в действие при попытке отнять сумку у террориста или если он просто бросит ее.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6967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3" descr="C:\Users\User\Desktop\мчс фото\2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0784" y="188640"/>
            <a:ext cx="405370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5" name="Picture 6" descr="C:\Users\User\Desktop\мчс фото\fukusima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4032448" cy="3032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7" descr="C:\Users\User\Desktop\мчс фото\103754_image_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667262"/>
            <a:ext cx="3672408" cy="30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7" name="Picture 2" descr="C:\Users\Ангелина\Desktop\мчс фото\s32_2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388843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800" y="2564904"/>
            <a:ext cx="7772400" cy="1368152"/>
          </a:xfrm>
        </p:spPr>
        <p:txBody>
          <a:bodyPr/>
          <a:lstStyle/>
          <a:p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техногенные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50000">
              <a:schemeClr val="hlink"/>
            </a:gs>
            <a:gs pos="100000">
              <a:srgbClr val="0047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3538" y="260350"/>
            <a:ext cx="7510462" cy="114300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FFCC00"/>
                </a:solidFill>
              </a:rPr>
              <a:t>Признаки, позволяющие иногда обнаружить самодельные ВОП: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600200"/>
            <a:ext cx="8785225" cy="50688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бесхозные предметы или предметы, не характерные для окружающей обстановки;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наличие в конструкции штатных боеприпасов;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элементы, остатки материалов, не характерные для данного предмета или местности;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признаки горения;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звук работы часового механизма;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запах горючих веществ;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натянутые проволока, шнур;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smtClean="0">
                <a:solidFill>
                  <a:schemeClr val="bg1"/>
                </a:solidFill>
              </a:rPr>
              <a:t>наличие у предмета устройства, напоминающего радиоантенну;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bg1"/>
                </a:solidFill>
              </a:rPr>
              <a:t>выделяющиеся участки свежевырытой или засохшей земли (на даче);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smtClean="0">
                <a:solidFill>
                  <a:schemeClr val="bg1"/>
                </a:solidFill>
              </a:rPr>
              <a:t>следы ремонта, участки стены с нарушенной окраской (у квартиры).</a:t>
            </a:r>
          </a:p>
          <a:p>
            <a:pPr eaLnBrk="1" hangingPunct="1">
              <a:lnSpc>
                <a:spcPct val="90000"/>
              </a:lnSpc>
            </a:pPr>
            <a:endParaRPr lang="ru-RU" altLang="ru-RU" sz="24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altLang="ru-RU" sz="2400" b="1" smtClean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2172" t="33333" r="61290" b="18065"/>
          <a:stretch>
            <a:fillRect/>
          </a:stretch>
        </p:blipFill>
        <p:spPr bwMode="auto">
          <a:xfrm>
            <a:off x="179512" y="188640"/>
            <a:ext cx="18002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55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CC3300"/>
                </a:solidFill>
              </a:rPr>
              <a:t>СХЕМА ПОРАЖАЮЩЕГО ДЕЙСТВИЯ БОЕПРИПАСА (ВЗРЫВНОГО УСТРОЙСТВА)</a:t>
            </a:r>
          </a:p>
        </p:txBody>
      </p:sp>
      <p:sp>
        <p:nvSpPr>
          <p:cNvPr id="40963" name="Oval 3"/>
          <p:cNvSpPr>
            <a:spLocks noChangeArrowheads="1"/>
          </p:cNvSpPr>
          <p:nvPr/>
        </p:nvSpPr>
        <p:spPr bwMode="auto">
          <a:xfrm>
            <a:off x="395288" y="1268413"/>
            <a:ext cx="4537075" cy="4608512"/>
          </a:xfrm>
          <a:prstGeom prst="ellipse">
            <a:avLst/>
          </a:prstGeom>
          <a:solidFill>
            <a:srgbClr val="BEFCF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4" name="Oval 4"/>
          <p:cNvSpPr>
            <a:spLocks noChangeArrowheads="1"/>
          </p:cNvSpPr>
          <p:nvPr/>
        </p:nvSpPr>
        <p:spPr bwMode="auto">
          <a:xfrm>
            <a:off x="1476375" y="2349500"/>
            <a:ext cx="2447925" cy="25193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5" name="Oval 5"/>
          <p:cNvSpPr>
            <a:spLocks noChangeArrowheads="1"/>
          </p:cNvSpPr>
          <p:nvPr/>
        </p:nvSpPr>
        <p:spPr bwMode="auto">
          <a:xfrm>
            <a:off x="1763713" y="2636838"/>
            <a:ext cx="1871662" cy="1944687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66" name="Oval 6"/>
          <p:cNvSpPr>
            <a:spLocks noChangeArrowheads="1"/>
          </p:cNvSpPr>
          <p:nvPr/>
        </p:nvSpPr>
        <p:spPr bwMode="auto">
          <a:xfrm>
            <a:off x="2124075" y="2924175"/>
            <a:ext cx="1152525" cy="12239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0967" name="Picture 7" descr="~AUT0010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3141663"/>
            <a:ext cx="504825" cy="822325"/>
          </a:xfrm>
          <a:solidFill>
            <a:schemeClr val="bg1"/>
          </a:solidFill>
          <a:ln w="63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508625" y="1700213"/>
            <a:ext cx="3311525" cy="654050"/>
          </a:xfrm>
          <a:prstGeom prst="rect">
            <a:avLst/>
          </a:prstGeom>
          <a:solidFill>
            <a:srgbClr val="F42C04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ПОРАЖЕНИЕ ПРОДУКТАМИ ВЗРЫВА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5508625" y="2636838"/>
            <a:ext cx="3311525" cy="866775"/>
          </a:xfrm>
          <a:prstGeom prst="rect">
            <a:avLst/>
          </a:prstGeom>
          <a:solidFill>
            <a:srgbClr val="FF33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ПОРАЖЕНИЕ УДАРНОЙ ВОЛНОЙ </a:t>
            </a: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(1 КГ/СМ</a:t>
            </a:r>
            <a:r>
              <a:rPr kumimoji="0" lang="ru-RU" altLang="ru-RU" sz="1600" b="1" i="0" u="none" strike="noStrike" kern="1200" cap="none" spc="0" normalizeH="0" baseline="3000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ru-RU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ВО ФРОНТЕ И БОЛЕЕ)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5508625" y="3716338"/>
            <a:ext cx="3311525" cy="92868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ПОРАЖЕНИЕ ВТОРИЧНЫМИ ЭЛЕМЕНТАМИ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5508625" y="4868863"/>
            <a:ext cx="3311525" cy="928687"/>
          </a:xfrm>
          <a:prstGeom prst="rect">
            <a:avLst/>
          </a:prstGeom>
          <a:solidFill>
            <a:srgbClr val="BEFC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ПОРАЖЕНИЕ ОСКОЛКАМИ ИЛИ  УБОЙНЫМИ ЭЛЕМЕНТАМИ</a:t>
            </a:r>
          </a:p>
        </p:txBody>
      </p:sp>
      <p:sp>
        <p:nvSpPr>
          <p:cNvPr id="40972" name="WordArt 12"/>
          <p:cNvSpPr>
            <a:spLocks noChangeArrowheads="1" noChangeShapeType="1" noTextEdit="1"/>
          </p:cNvSpPr>
          <p:nvPr/>
        </p:nvSpPr>
        <p:spPr bwMode="auto">
          <a:xfrm>
            <a:off x="179512" y="5876925"/>
            <a:ext cx="8353425" cy="747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Поражающее действие ВОП-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воздействие воздушной ударной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волны и осколков.</a:t>
            </a:r>
          </a:p>
        </p:txBody>
      </p:sp>
    </p:spTree>
    <p:extLst>
      <p:ext uri="{BB962C8B-B14F-4D97-AF65-F5344CB8AC3E}">
        <p14:creationId xmlns:p14="http://schemas.microsoft.com/office/powerpoint/2010/main" val="4227870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 cstate="print"/>
          <a:srcRect l="3317" t="32110" r="45004" b="29500"/>
          <a:stretch>
            <a:fillRect/>
          </a:stretch>
        </p:blipFill>
        <p:spPr bwMode="auto">
          <a:xfrm>
            <a:off x="4644008" y="4221088"/>
            <a:ext cx="4289092" cy="238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179" name="Содержимое 3"/>
          <p:cNvSpPr>
            <a:spLocks noGrp="1"/>
          </p:cNvSpPr>
          <p:nvPr>
            <p:ph idx="1"/>
          </p:nvPr>
        </p:nvSpPr>
        <p:spPr>
          <a:xfrm>
            <a:off x="250825" y="188913"/>
            <a:ext cx="8642350" cy="4968875"/>
          </a:xfrm>
        </p:spPr>
        <p:txBody>
          <a:bodyPr/>
          <a:lstStyle/>
          <a:p>
            <a:pPr algn="ctr"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Правила поведения при обнаружении взрывного или подозрительного предмета:</a:t>
            </a:r>
            <a:endParaRPr lang="ru-RU" sz="2400" dirty="0" smtClean="0">
              <a:solidFill>
                <a:srgbClr val="FF0000"/>
              </a:solidFill>
            </a:endParaRPr>
          </a:p>
          <a:p>
            <a:pPr marL="0" indent="0" algn="just">
              <a:buFontTx/>
              <a:buNone/>
              <a:tabLst>
                <a:tab pos="0" algn="l"/>
              </a:tabLst>
              <a:defRPr/>
            </a:pPr>
            <a:r>
              <a:rPr lang="ru-RU" sz="2000" b="1" dirty="0" smtClean="0">
                <a:solidFill>
                  <a:srgbClr val="0000CC"/>
                </a:solidFill>
              </a:rPr>
              <a:t>1. При получении сообщения о заложенном ВУ, обнаружении предметов, вызывающих такое подозрение, немедленно поставить в известность дежурную службу объекта (там, где она есть) и сообщить полученную информацию в дежурную часть органов МВД. При этом назвать точный адрес и название организации, где обнаружено ВУ, номер телефона.</a:t>
            </a:r>
          </a:p>
          <a:p>
            <a:pPr marL="0" indent="0">
              <a:buFontTx/>
              <a:buNone/>
              <a:tabLst>
                <a:tab pos="0" algn="l"/>
              </a:tabLst>
              <a:defRPr/>
            </a:pPr>
            <a:r>
              <a:rPr lang="ru-RU" sz="2000" b="1" dirty="0" smtClean="0">
                <a:solidFill>
                  <a:srgbClr val="0000CC"/>
                </a:solidFill>
              </a:rPr>
              <a:t>2.  До прибытия сотрудников полиции принять меры к ограждению подозрительного предмета и недопущению к нему людей в радиусе до 50-100 метров. Эвакуировать из здания персонал и посетителей на расстояние не менее 200 метров. </a:t>
            </a:r>
          </a:p>
          <a:p>
            <a:pPr marL="0" indent="0">
              <a:buFontTx/>
              <a:buNone/>
              <a:tabLst>
                <a:tab pos="0" algn="l"/>
              </a:tabLst>
              <a:defRPr/>
            </a:pPr>
            <a:r>
              <a:rPr lang="ru-RU" sz="2000" b="1" dirty="0" smtClean="0">
                <a:solidFill>
                  <a:srgbClr val="0000CC"/>
                </a:solidFill>
              </a:rPr>
              <a:t>3.  По  прибытии  специалистов</a:t>
            </a:r>
          </a:p>
          <a:p>
            <a:pPr marL="0" indent="0">
              <a:buFontTx/>
              <a:buNone/>
              <a:tabLst>
                <a:tab pos="0" algn="l"/>
              </a:tabLst>
              <a:defRPr/>
            </a:pPr>
            <a:r>
              <a:rPr lang="ru-RU" sz="2000" b="1" dirty="0" smtClean="0">
                <a:solidFill>
                  <a:srgbClr val="0000CC"/>
                </a:solidFill>
              </a:rPr>
              <a:t> по обнаружению ВУ действовать</a:t>
            </a:r>
          </a:p>
          <a:p>
            <a:pPr marL="0" indent="0">
              <a:buFontTx/>
              <a:buNone/>
              <a:tabLst>
                <a:tab pos="0" algn="l"/>
              </a:tabLst>
              <a:defRPr/>
            </a:pPr>
            <a:r>
              <a:rPr lang="ru-RU" sz="2000" b="1" dirty="0" smtClean="0">
                <a:solidFill>
                  <a:srgbClr val="0000CC"/>
                </a:solidFill>
              </a:rPr>
              <a:t> в соответствии с их указаниями.</a:t>
            </a:r>
            <a:endParaRPr lang="ru-RU" sz="2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980864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Содержимое 3"/>
          <p:cNvSpPr>
            <a:spLocks noGrp="1"/>
          </p:cNvSpPr>
          <p:nvPr>
            <p:ph idx="1"/>
          </p:nvPr>
        </p:nvSpPr>
        <p:spPr>
          <a:xfrm>
            <a:off x="323850" y="620713"/>
            <a:ext cx="8569325" cy="623728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2400" b="1" smtClean="0">
                <a:solidFill>
                  <a:srgbClr val="FF0000"/>
                </a:solidFill>
              </a:rPr>
              <a:t>Категорически запрещается!!!</a:t>
            </a:r>
          </a:p>
          <a:p>
            <a:pPr algn="ctr">
              <a:buFontTx/>
              <a:buNone/>
            </a:pPr>
            <a:endParaRPr lang="ru-RU" altLang="ru-RU" sz="1200" smtClean="0">
              <a:solidFill>
                <a:srgbClr val="FF0000"/>
              </a:solidFill>
            </a:endParaRPr>
          </a:p>
          <a:p>
            <a:r>
              <a:rPr lang="ru-RU" altLang="ru-RU" sz="2200" smtClean="0">
                <a:solidFill>
                  <a:srgbClr val="0000CC"/>
                </a:solidFill>
              </a:rPr>
              <a:t>трогать или перемещать подозрительный предмет и другие предметы, находящиеся с ними в контакте. </a:t>
            </a:r>
          </a:p>
          <a:p>
            <a:r>
              <a:rPr lang="ru-RU" altLang="ru-RU" sz="2200" smtClean="0">
                <a:solidFill>
                  <a:srgbClr val="0000CC"/>
                </a:solidFill>
              </a:rPr>
              <a:t>заливать жидкостями, засыпать грунтом или накрывать обнаруженный предмет тканевыми и другими материалами; </a:t>
            </a:r>
          </a:p>
          <a:p>
            <a:r>
              <a:rPr lang="ru-RU" altLang="ru-RU" sz="2200" smtClean="0">
                <a:solidFill>
                  <a:srgbClr val="0000CC"/>
                </a:solidFill>
              </a:rPr>
              <a:t>пользоваться электро-, радиоаппаратурой, переговорными устройствами или рацией вблизи обнаруженного предмета, переезжать на автомобиле; </a:t>
            </a:r>
          </a:p>
          <a:p>
            <a:r>
              <a:rPr lang="ru-RU" altLang="ru-RU" sz="2200" smtClean="0">
                <a:solidFill>
                  <a:srgbClr val="0000CC"/>
                </a:solidFill>
              </a:rPr>
              <a:t>оказывать температурное, звуковое, световое, механическое воздействие на ВОП; </a:t>
            </a:r>
          </a:p>
          <a:p>
            <a:r>
              <a:rPr lang="ru-RU" altLang="ru-RU" sz="2200" smtClean="0">
                <a:solidFill>
                  <a:srgbClr val="0000CC"/>
                </a:solidFill>
              </a:rPr>
              <a:t>нельзя прикасаться к ВОП, находясь в одежде с синтетическими волокнами. </a:t>
            </a:r>
          </a:p>
          <a:p>
            <a:pPr>
              <a:buFontTx/>
              <a:buNone/>
            </a:pPr>
            <a:r>
              <a:rPr lang="ru-RU" altLang="ru-RU" sz="2000" b="1" smtClean="0">
                <a:solidFill>
                  <a:srgbClr val="FF0000"/>
                </a:solidFill>
              </a:rPr>
              <a:t>Родители</a:t>
            </a:r>
            <a:r>
              <a:rPr lang="ru-RU" altLang="ru-RU" sz="2000" smtClean="0">
                <a:solidFill>
                  <a:srgbClr val="FF0000"/>
                </a:solidFill>
              </a:rPr>
              <a:t>!</a:t>
            </a:r>
            <a:r>
              <a:rPr lang="ru-RU" altLang="ru-RU" sz="2000" smtClean="0"/>
              <a:t> Вы отвечаете за жизнь и здоровье Ваших</a:t>
            </a:r>
          </a:p>
          <a:p>
            <a:pPr>
              <a:buFontTx/>
              <a:buNone/>
            </a:pPr>
            <a:r>
              <a:rPr lang="ru-RU" altLang="ru-RU" sz="2000" smtClean="0"/>
              <a:t>детей. Разъясните детям, что любой предмет, найденный</a:t>
            </a:r>
          </a:p>
          <a:p>
            <a:pPr>
              <a:buFontTx/>
              <a:buNone/>
            </a:pPr>
            <a:r>
              <a:rPr lang="ru-RU" altLang="ru-RU" sz="2000" smtClean="0"/>
              <a:t>на улице или в подъезде, может представлять опасность</a:t>
            </a:r>
          </a:p>
          <a:p>
            <a:pPr>
              <a:buFontTx/>
              <a:buNone/>
            </a:pPr>
            <a:r>
              <a:rPr lang="ru-RU" altLang="ru-RU" sz="2000" smtClean="0"/>
              <a:t> для жизни.</a:t>
            </a:r>
          </a:p>
          <a:p>
            <a:endParaRPr lang="ru-RU" altLang="ru-RU" sz="2200" smtClean="0">
              <a:solidFill>
                <a:srgbClr val="0000CC"/>
              </a:solidFill>
            </a:endParaRPr>
          </a:p>
        </p:txBody>
      </p:sp>
      <p:pic>
        <p:nvPicPr>
          <p:cNvPr id="96258" name="Рисунок 61"/>
          <p:cNvPicPr>
            <a:picLocks noChangeAspect="1" noChangeArrowheads="1"/>
          </p:cNvPicPr>
          <p:nvPr/>
        </p:nvPicPr>
        <p:blipFill>
          <a:blip r:embed="rId4" cstate="print"/>
          <a:srcRect l="2174" t="33206" r="68536" b="14763"/>
          <a:stretch>
            <a:fillRect/>
          </a:stretch>
        </p:blipFill>
        <p:spPr bwMode="auto">
          <a:xfrm>
            <a:off x="0" y="0"/>
            <a:ext cx="1368152" cy="1278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5" cstate="print"/>
          <a:srcRect l="2169" t="33526" r="58691" b="14836"/>
          <a:stretch>
            <a:fillRect/>
          </a:stretch>
        </p:blipFill>
        <p:spPr bwMode="auto">
          <a:xfrm>
            <a:off x="7380312" y="5517232"/>
            <a:ext cx="176368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6" cstate="print"/>
          <a:srcRect l="2497" t="33719" r="59221" b="14836"/>
          <a:stretch>
            <a:fillRect/>
          </a:stretch>
        </p:blipFill>
        <p:spPr bwMode="auto">
          <a:xfrm>
            <a:off x="7286138" y="0"/>
            <a:ext cx="1857862" cy="143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518005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50000">
              <a:srgbClr val="009999"/>
            </a:gs>
            <a:gs pos="100000">
              <a:srgbClr val="0047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354137"/>
          </a:xfrm>
        </p:spPr>
        <p:txBody>
          <a:bodyPr/>
          <a:lstStyle/>
          <a:p>
            <a:pPr eaLnBrk="1" hangingPunct="1"/>
            <a:r>
              <a:rPr lang="ru-RU" altLang="ru-RU" sz="3600" b="1" smtClean="0">
                <a:solidFill>
                  <a:srgbClr val="FFCC00"/>
                </a:solidFill>
                <a:latin typeface="Times New Roman" panose="02020603050405020304" pitchFamily="18" charset="0"/>
              </a:rPr>
              <a:t>Терроризм, осуществляемый</a:t>
            </a:r>
            <a:br>
              <a:rPr lang="ru-RU" altLang="ru-RU" sz="3600" b="1" smtClean="0">
                <a:solidFill>
                  <a:srgbClr val="FFCC00"/>
                </a:solidFill>
                <a:latin typeface="Times New Roman" panose="02020603050405020304" pitchFamily="18" charset="0"/>
              </a:rPr>
            </a:br>
            <a:r>
              <a:rPr lang="ru-RU" altLang="ru-RU" sz="3600" b="1" smtClean="0">
                <a:solidFill>
                  <a:srgbClr val="FFCC00"/>
                </a:solidFill>
                <a:latin typeface="Times New Roman" panose="02020603050405020304" pitchFamily="18" charset="0"/>
              </a:rPr>
              <a:t>с использованием химически опасных веществ</a:t>
            </a:r>
          </a:p>
        </p:txBody>
      </p:sp>
      <p:pic>
        <p:nvPicPr>
          <p:cNvPr id="44035" name="Рисунок 1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" t="21828" r="31003" b="12872"/>
          <a:stretch>
            <a:fillRect/>
          </a:stretch>
        </p:blipFill>
        <p:spPr bwMode="auto">
          <a:xfrm>
            <a:off x="1403350" y="1700213"/>
            <a:ext cx="6446838" cy="487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58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50000">
              <a:schemeClr val="hlink"/>
            </a:gs>
            <a:gs pos="100000">
              <a:srgbClr val="0047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rgbClr val="FFCC00"/>
                </a:solidFill>
              </a:rPr>
              <a:t>Первые признаки применения отравляющих веществ: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341438"/>
            <a:ext cx="8785225" cy="532765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внезапное ухудшение самочувствия групп рядом расположенных людей (боль, резь в глазах, кашель, </a:t>
            </a:r>
            <a:r>
              <a:rPr lang="ru-RU" altLang="ru-RU" sz="2400" b="1" dirty="0" err="1" smtClean="0">
                <a:solidFill>
                  <a:schemeClr val="bg1"/>
                </a:solidFill>
              </a:rPr>
              <a:t>слезо</a:t>
            </a:r>
            <a:r>
              <a:rPr lang="ru-RU" altLang="ru-RU" sz="2400" b="1" dirty="0" smtClean="0">
                <a:solidFill>
                  <a:schemeClr val="bg1"/>
                </a:solidFill>
              </a:rPr>
              <a:t>- и слюнотечение, удушье, сильная  головная боль, головокружение, потеря сознания и т.п.);</a:t>
            </a:r>
          </a:p>
          <a:p>
            <a:pPr eaLnBrk="1" hangingPunct="1">
              <a:buFontTx/>
              <a:buNone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массовые крики о помощи, паника, бегство массовые крики о помощи, паника, бегство;</a:t>
            </a:r>
          </a:p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не характерные для данного места посторонние запахи;</a:t>
            </a:r>
          </a:p>
          <a:p>
            <a:pPr eaLnBrk="1" hangingPunct="1">
              <a:buFontTx/>
              <a:buNone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</a:rPr>
              <a:t>появление не характерных для данного</a:t>
            </a:r>
          </a:p>
          <a:p>
            <a:pPr eaLnBrk="1" hangingPunct="1">
              <a:buFontTx/>
              <a:buNone/>
            </a:pPr>
            <a:r>
              <a:rPr lang="ru-RU" altLang="ru-RU" sz="2400" b="1" dirty="0" smtClean="0">
                <a:solidFill>
                  <a:schemeClr val="bg1"/>
                </a:solidFill>
              </a:rPr>
              <a:t>    места капель, дыма, тумана.</a:t>
            </a:r>
          </a:p>
          <a:p>
            <a:pPr eaLnBrk="1" hangingPunct="1"/>
            <a:endParaRPr lang="ru-RU" altLang="ru-RU" sz="2400" b="1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ru-RU" altLang="ru-RU" sz="2400" b="1" dirty="0" smtClean="0">
              <a:solidFill>
                <a:schemeClr val="bg1"/>
              </a:solidFill>
            </a:endParaRPr>
          </a:p>
          <a:p>
            <a:pPr eaLnBrk="1" hangingPunct="1"/>
            <a:endParaRPr lang="ru-RU" altLang="ru-RU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50000">
              <a:schemeClr val="hlink"/>
            </a:gs>
            <a:gs pos="100000">
              <a:srgbClr val="0047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300788" cy="3225800"/>
          </a:xfrm>
        </p:spPr>
        <p:txBody>
          <a:bodyPr/>
          <a:lstStyle/>
          <a:p>
            <a:pPr eaLnBrk="1" hangingPunct="1"/>
            <a:r>
              <a:rPr lang="ru-RU" altLang="ru-RU" sz="3200" b="1" smtClean="0">
                <a:solidFill>
                  <a:srgbClr val="FFCC00"/>
                </a:solidFill>
              </a:rPr>
              <a:t>Терроризм, </a:t>
            </a:r>
            <a:br>
              <a:rPr lang="ru-RU" altLang="ru-RU" sz="3200" b="1" smtClean="0">
                <a:solidFill>
                  <a:srgbClr val="FFCC00"/>
                </a:solidFill>
              </a:rPr>
            </a:br>
            <a:r>
              <a:rPr lang="ru-RU" altLang="ru-RU" sz="3200" b="1" smtClean="0">
                <a:solidFill>
                  <a:srgbClr val="FFCC00"/>
                </a:solidFill>
              </a:rPr>
              <a:t>осуществляемый с использованием телефонного канала связи</a:t>
            </a: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 l="2405" t="33048" r="61037" b="15081"/>
          <a:stretch>
            <a:fillRect/>
          </a:stretch>
        </p:blipFill>
        <p:spPr bwMode="auto">
          <a:xfrm>
            <a:off x="6012160" y="0"/>
            <a:ext cx="3131840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2167" t="33333" r="58691" b="15222"/>
          <a:stretch>
            <a:fillRect/>
          </a:stretch>
        </p:blipFill>
        <p:spPr bwMode="auto">
          <a:xfrm>
            <a:off x="0" y="3212976"/>
            <a:ext cx="399593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2064" t="33333" r="64977" b="27360"/>
          <a:stretch>
            <a:fillRect/>
          </a:stretch>
        </p:blipFill>
        <p:spPr bwMode="auto">
          <a:xfrm>
            <a:off x="4499992" y="3212976"/>
            <a:ext cx="4644008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2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37988" r="47307" b="1313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>
            <a:off x="539750" y="476250"/>
            <a:ext cx="457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Захват заложника</a:t>
            </a:r>
          </a:p>
        </p:txBody>
      </p:sp>
      <p:sp>
        <p:nvSpPr>
          <p:cNvPr id="50180" name="Прямоугольник 2"/>
          <p:cNvSpPr>
            <a:spLocks noChangeArrowheads="1"/>
          </p:cNvSpPr>
          <p:nvPr/>
        </p:nvSpPr>
        <p:spPr bwMode="auto">
          <a:xfrm>
            <a:off x="179388" y="1538288"/>
            <a:ext cx="467995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Преступление определено законом следующим образом: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"Захват или удержание лица в качестве заложника, совершенные в целях понуждения государства, организации или гражданина совершить какое-либо действие или воздержаться от совершения какого-либо действия как условия освобождения заложника".</a:t>
            </a:r>
          </a:p>
        </p:txBody>
      </p:sp>
    </p:spTree>
    <p:extLst>
      <p:ext uri="{BB962C8B-B14F-4D97-AF65-F5344CB8AC3E}">
        <p14:creationId xmlns:p14="http://schemas.microsoft.com/office/powerpoint/2010/main" val="38444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4747"/>
            </a:gs>
            <a:gs pos="50000">
              <a:schemeClr val="hlink"/>
            </a:gs>
            <a:gs pos="100000">
              <a:srgbClr val="004747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401" y="476672"/>
            <a:ext cx="882047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</a:rPr>
              <a:t>Электромагнитный терроризм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 </a:t>
            </a: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последнее время повысилось внимание к проблеме «электромагнитного терроризма», под которым подразумевается использование электронных (электротехнических) устройств для создания электромагнитных излучений и полей высокой напряженности с целью воздействия на определенные технические средства и системы, в результате которого будет обеспечена дезорганизация их работы или полный вывод из строя. «Электромагнитный терроризм» является новым весьма опасным видом терроризма ввиду масштабов возможных последствий для государственной и военной инфраструктуры.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В качестве наиболее вероятных и уязвимых объектов для «электромагнитного терроризма» следует рассматривать: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•  </a:t>
            </a:r>
            <a:r>
              <a:rPr lang="ru-RU" alt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системы </a:t>
            </a:r>
            <a:r>
              <a:rPr lang="ru-RU" alt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управления воздушным движением и железнодорожным транспортом;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•  радиоэлектронные </a:t>
            </a:r>
            <a:r>
              <a:rPr lang="ru-RU" alt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системы обеспечения работы метрополитена;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•  системы </a:t>
            </a:r>
            <a:r>
              <a:rPr lang="ru-RU" alt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энергоснабжения и охранной сигнализации;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•  автоматизированные </a:t>
            </a:r>
            <a:r>
              <a:rPr lang="ru-RU" alt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центры управления и обеспечения деятельности служб правопорядка и борьбы с наркобизнесом.</a:t>
            </a:r>
          </a:p>
        </p:txBody>
      </p:sp>
    </p:spTree>
    <p:extLst>
      <p:ext uri="{BB962C8B-B14F-4D97-AF65-F5344CB8AC3E}">
        <p14:creationId xmlns:p14="http://schemas.microsoft.com/office/powerpoint/2010/main" val="26887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8483" name="Picture 5" descr="eb2bde224226e005124c51c680ee1e0e_bi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4419600" y="0"/>
            <a:ext cx="47244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6" descr="fireman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0" y="3284538"/>
            <a:ext cx="44196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Picture 2" descr="Низовой пожар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>
          <a:xfrm>
            <a:off x="80062" y="23018"/>
            <a:ext cx="4419600" cy="3311525"/>
          </a:xfrm>
          <a:noFill/>
        </p:spPr>
      </p:pic>
      <p:pic>
        <p:nvPicPr>
          <p:cNvPr id="148486" name="Picture 8" descr="1273094104_1653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4419600" y="3284538"/>
            <a:ext cx="47244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95536" y="1752600"/>
            <a:ext cx="8208912" cy="267765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Человек бессилен предотвратить сами природные процессы, но в его силах избежать жертв и ущерба. Знание причин возникновения и характера стихийных бедствий позволяет при заблаговременном принятии мер защиты, при разумном поведении населения в значительной мере снизить, а иногда и избежать все виды потерь.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User\Desktop\чс\1275512795_karanti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1"/>
            <a:ext cx="378354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5" descr="C:\Users\User\Desktop\чс\epidemiya_holery_na_gaiti_thumb_m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717032"/>
            <a:ext cx="3656348" cy="2837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6" descr="C:\Users\User\Desktop\чс\slider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88641"/>
            <a:ext cx="3744416" cy="277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8" descr="C:\Users\User\Desktop\чс\photoessay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717032"/>
            <a:ext cx="393163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85800" y="2780928"/>
            <a:ext cx="7772400" cy="1656184"/>
          </a:xfrm>
        </p:spPr>
        <p:txBody>
          <a:bodyPr/>
          <a:lstStyle/>
          <a:p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биолого-социальные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134672" cy="324036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1.Какие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чрезвычайные ситуации не относятся к техногенным?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Варианты ответов: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1.Пожары и взрывы в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зданиях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2.Гидродинамические аварии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Природные пожары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Аварии на коммунальных системах жизнеобеспечения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519945"/>
            <a:ext cx="8424936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</a:pPr>
            <a:r>
              <a:rPr lang="ru-RU" sz="24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2.Что относиться к ЧС природного характера?</a:t>
            </a:r>
            <a:endParaRPr lang="ru-RU" sz="2400" b="1" kern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</a:pPr>
            <a:r>
              <a:rPr lang="ru-RU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Варианты ответов: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20000"/>
              </a:spcBef>
            </a:pPr>
            <a:r>
              <a:rPr lang="ru-RU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1.Землетрясения, наводнения, лесные пожары, бури, ураганы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20000"/>
              </a:spcBef>
            </a:pPr>
            <a:r>
              <a:rPr lang="ru-RU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2.Взрывы, выбросы радиоактивных, химических веществ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20000"/>
              </a:spcBef>
            </a:pP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kern="0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Производственные аварии и катастрофы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3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0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134672" cy="324036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3.Чрезвычайные ситуации классифицируются в зависимости от: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Варианты ответов: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1.Количества людей, пострадавших в этих ситуациях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Размера материального ущерба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Границ зон распространения поражающих факторов ЧС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Всего, что перечислено в пунктах 1-3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3519945"/>
            <a:ext cx="8424936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</a:pPr>
            <a:r>
              <a:rPr lang="ru-RU" sz="24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4.В чем заключается поражающее действие взрывоопасных предметов (ВОП)?</a:t>
            </a:r>
            <a:endParaRPr lang="ru-RU" sz="2400" b="1" kern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20000"/>
              </a:spcBef>
            </a:pPr>
            <a:r>
              <a:rPr lang="ru-RU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Варианты ответов: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20000"/>
              </a:spcBef>
            </a:pPr>
            <a:r>
              <a:rPr lang="ru-RU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Воздействие ударной волны и осколков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20000"/>
              </a:spcBef>
            </a:pPr>
            <a:r>
              <a:rPr lang="ru-RU" sz="2400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Оказывают ингаляционное и кожно-резорбтивное (через кожу) воздействие на живые организмы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20000"/>
              </a:spcBef>
            </a:pPr>
            <a:r>
              <a:rPr lang="ru-RU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kern="0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Появление не характерных для данного места капель, дыма, тумана</a:t>
            </a: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3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9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134672" cy="324036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5.Что называют взрывоопасным предметом?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Варианты ответов: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1.Это взрывные устройства, изготовленные кустарно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Это устройство или вещество, способное при определенных условиях быстро выделять химическую, электромагнитную, механическую и другие виды энергии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000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Бесхозные предметы, не характерные для окружающей обстановки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396" y="2852936"/>
            <a:ext cx="8424936" cy="423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endParaRPr lang="ru-RU" altLang="ru-RU" sz="2400" b="1" i="1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rgbClr val="FF0000"/>
                </a:solidFill>
              </a:rPr>
              <a:t>6. Какой </a:t>
            </a:r>
            <a:r>
              <a:rPr lang="ru-RU" altLang="ru-RU" sz="2400" b="1" i="1" dirty="0">
                <a:solidFill>
                  <a:srgbClr val="FF0000"/>
                </a:solidFill>
              </a:rPr>
              <a:t>нормативный  правовой акт устанавливает основные принципы противодействия терроризму, правовые и организационные основы профилактики терроризма и борьбы с ним?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400" b="1" i="1" dirty="0" smtClean="0">
                <a:solidFill>
                  <a:srgbClr val="000000"/>
                </a:solidFill>
              </a:rPr>
              <a:t>Варианты </a:t>
            </a:r>
            <a:r>
              <a:rPr lang="ru-RU" altLang="ru-RU" sz="2400" b="1" i="1" dirty="0">
                <a:solidFill>
                  <a:srgbClr val="000000"/>
                </a:solidFill>
              </a:rPr>
              <a:t>ответов</a:t>
            </a:r>
            <a:r>
              <a:rPr lang="ru-RU" altLang="ru-RU" sz="2400" b="1" i="1" dirty="0" smtClean="0">
                <a:solidFill>
                  <a:srgbClr val="000000"/>
                </a:solidFill>
              </a:rPr>
              <a:t>: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1</a:t>
            </a:r>
            <a:r>
              <a:rPr lang="ru-RU" altLang="ru-RU" dirty="0">
                <a:solidFill>
                  <a:srgbClr val="000000"/>
                </a:solidFill>
              </a:rPr>
              <a:t>. Конституция РФ от 12.12.1993 г.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dirty="0">
                <a:solidFill>
                  <a:srgbClr val="000000"/>
                </a:solidFill>
              </a:rPr>
              <a:t>2. Федеральный закон №68-ФЗ «О защите населения и территорий от ЧС природного и техногенного характера».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dirty="0">
                <a:solidFill>
                  <a:srgbClr val="000000"/>
                </a:solidFill>
              </a:rPr>
              <a:t>3. Федеральный закон №35-ФЗ «О противодействию терроризму».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32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4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0" y="871377"/>
            <a:ext cx="4572000" cy="521373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prstClr val="black"/>
                </a:solidFill>
                <a:latin typeface="Calibri"/>
              </a:rPr>
              <a:t>Вопросы  для  самоконтроля:</a:t>
            </a:r>
            <a:br>
              <a:rPr lang="ru-RU" altLang="ru-RU" sz="3200" b="1" dirty="0">
                <a:solidFill>
                  <a:prstClr val="black"/>
                </a:solidFill>
                <a:latin typeface="Calibri"/>
              </a:rPr>
            </a:br>
            <a:r>
              <a:rPr lang="ru-RU" altLang="ru-RU" sz="3200" b="1" dirty="0">
                <a:solidFill>
                  <a:prstClr val="black"/>
                </a:solidFill>
                <a:latin typeface="Calibri"/>
              </a:rPr>
              <a:t>правильные ответы</a:t>
            </a:r>
            <a:br>
              <a:rPr lang="ru-RU" altLang="ru-RU" sz="3200" b="1" dirty="0">
                <a:solidFill>
                  <a:prstClr val="black"/>
                </a:solidFill>
                <a:latin typeface="Calibri"/>
              </a:rPr>
            </a:br>
            <a:r>
              <a:rPr lang="ru-RU" altLang="ru-RU" sz="3200" b="1" dirty="0">
                <a:solidFill>
                  <a:prstClr val="black"/>
                </a:solidFill>
                <a:latin typeface="Calibri"/>
              </a:rPr>
              <a:t/>
            </a:r>
            <a:br>
              <a:rPr lang="ru-RU" altLang="ru-RU" sz="3200" b="1" dirty="0">
                <a:solidFill>
                  <a:prstClr val="black"/>
                </a:solidFill>
                <a:latin typeface="Calibri"/>
              </a:rPr>
            </a:br>
            <a:r>
              <a:rPr lang="ru-RU" altLang="ru-RU" sz="3200" dirty="0">
                <a:solidFill>
                  <a:prstClr val="black"/>
                </a:solidFill>
                <a:latin typeface="Calibri"/>
              </a:rPr>
              <a:t>  Вопрос 1. -  </a:t>
            </a:r>
            <a:r>
              <a:rPr lang="ru-RU" altLang="ru-RU" sz="3200" dirty="0" smtClean="0">
                <a:solidFill>
                  <a:srgbClr val="FF0000"/>
                </a:solidFill>
                <a:latin typeface="Calibri"/>
              </a:rPr>
              <a:t>3</a:t>
            </a:r>
            <a:r>
              <a:rPr lang="ru-RU" altLang="ru-RU" sz="3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altLang="ru-RU" sz="32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altLang="ru-RU" sz="3200" dirty="0">
                <a:solidFill>
                  <a:prstClr val="black"/>
                </a:solidFill>
                <a:latin typeface="Calibri"/>
              </a:rPr>
            </a:br>
            <a:r>
              <a:rPr lang="ru-RU" altLang="ru-RU" sz="3200" dirty="0">
                <a:solidFill>
                  <a:prstClr val="black"/>
                </a:solidFill>
                <a:latin typeface="Calibri"/>
              </a:rPr>
              <a:t>  Вопрос 2. -  </a:t>
            </a:r>
            <a:r>
              <a:rPr lang="ru-RU" altLang="ru-RU" sz="3200" dirty="0">
                <a:solidFill>
                  <a:srgbClr val="FF0000"/>
                </a:solidFill>
                <a:latin typeface="Calibri"/>
              </a:rPr>
              <a:t>1</a:t>
            </a:r>
            <a:r>
              <a:rPr lang="ru-RU" altLang="ru-RU" sz="32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altLang="ru-RU" sz="3200" dirty="0">
                <a:solidFill>
                  <a:prstClr val="black"/>
                </a:solidFill>
                <a:latin typeface="Calibri"/>
              </a:rPr>
            </a:br>
            <a:r>
              <a:rPr lang="ru-RU" altLang="ru-RU" sz="3200" dirty="0">
                <a:solidFill>
                  <a:prstClr val="black"/>
                </a:solidFill>
                <a:latin typeface="Calibri"/>
              </a:rPr>
              <a:t>  Вопрос 3. -  </a:t>
            </a:r>
            <a:r>
              <a:rPr lang="ru-RU" altLang="ru-RU" sz="3200" dirty="0" smtClean="0">
                <a:solidFill>
                  <a:srgbClr val="FF0000"/>
                </a:solidFill>
                <a:latin typeface="Calibri"/>
              </a:rPr>
              <a:t>4</a:t>
            </a:r>
            <a:r>
              <a:rPr lang="ru-RU" altLang="ru-RU" sz="3200" dirty="0">
                <a:solidFill>
                  <a:prstClr val="black"/>
                </a:solidFill>
                <a:latin typeface="Calibri"/>
              </a:rPr>
              <a:t/>
            </a:r>
            <a:br>
              <a:rPr lang="ru-RU" altLang="ru-RU" sz="3200" dirty="0">
                <a:solidFill>
                  <a:prstClr val="black"/>
                </a:solidFill>
                <a:latin typeface="Calibri"/>
              </a:rPr>
            </a:br>
            <a:r>
              <a:rPr lang="ru-RU" altLang="ru-RU" sz="3200" dirty="0">
                <a:solidFill>
                  <a:prstClr val="black"/>
                </a:solidFill>
                <a:latin typeface="Calibri"/>
              </a:rPr>
              <a:t>  Вопрос 4. -  </a:t>
            </a:r>
            <a:r>
              <a:rPr lang="ru-RU" altLang="ru-RU" sz="3200" dirty="0">
                <a:solidFill>
                  <a:srgbClr val="FF0000"/>
                </a:solidFill>
                <a:latin typeface="Calibri"/>
              </a:rPr>
              <a:t>1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dirty="0">
                <a:solidFill>
                  <a:prstClr val="black"/>
                </a:solidFill>
                <a:latin typeface="Calibri"/>
              </a:rPr>
              <a:t>           </a:t>
            </a:r>
            <a:r>
              <a:rPr lang="ru-RU" altLang="ru-RU" sz="32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ru-RU" altLang="ru-RU" sz="3200" dirty="0">
                <a:solidFill>
                  <a:prstClr val="black"/>
                </a:solidFill>
                <a:latin typeface="Calibri"/>
              </a:rPr>
              <a:t>Вопрос 5. -  </a:t>
            </a:r>
            <a:r>
              <a:rPr lang="ru-RU" altLang="ru-RU" sz="3200" dirty="0" smtClean="0">
                <a:solidFill>
                  <a:srgbClr val="FF0000"/>
                </a:solidFill>
                <a:latin typeface="Calibri"/>
              </a:rPr>
              <a:t>2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ru-RU" altLang="ru-RU" sz="3200" dirty="0" smtClean="0">
                <a:solidFill>
                  <a:srgbClr val="FF0000"/>
                </a:solidFill>
                <a:latin typeface="Calibri"/>
              </a:rPr>
              <a:t>            </a:t>
            </a:r>
            <a:r>
              <a:rPr lang="ru-RU" altLang="ru-RU" sz="3200" dirty="0" smtClean="0">
                <a:latin typeface="Calibri"/>
              </a:rPr>
              <a:t>Вопрос 6.-  </a:t>
            </a:r>
            <a:r>
              <a:rPr lang="ru-RU" altLang="ru-RU" sz="3200" dirty="0" smtClean="0">
                <a:solidFill>
                  <a:srgbClr val="FF0000"/>
                </a:solidFill>
                <a:latin typeface="Calibri"/>
              </a:rPr>
              <a:t>3</a:t>
            </a:r>
            <a:endParaRPr lang="ru-RU" altLang="ru-RU" sz="32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44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C:\Users\User\Desktop\чс\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3881930" cy="283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 descr="C:\Users\User\Desktop\мчс фото\9a56aab0d89c6eb38b17233d2c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88640"/>
            <a:ext cx="3779912" cy="266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7" descr="C:\Users\User\Desktop\чс\__________________________________________________________________________________pic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17032"/>
            <a:ext cx="3779912" cy="2913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9" descr="C:\Users\User\Desktop\биол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717032"/>
            <a:ext cx="386293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800" y="2708920"/>
            <a:ext cx="7772400" cy="1152128"/>
          </a:xfrm>
        </p:spPr>
        <p:txBody>
          <a:bodyPr/>
          <a:lstStyle/>
          <a:p>
            <a:r>
              <a:rPr lang="ru-RU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военные</a:t>
            </a:r>
            <a:endParaRPr lang="ru-RU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64633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Классификация ЧС по Постановлению Правительства РФ от 21 мая 2007 года  № 304 «О классификации ЧС природного и техногенного характера»</a:t>
            </a:r>
            <a:endParaRPr lang="ru-RU" dirty="0" smtClean="0">
              <a:solidFill>
                <a:srgbClr val="C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15" name="AutoShape 3"/>
          <p:cNvSpPr>
            <a:spLocks noChangeArrowheads="1"/>
          </p:cNvSpPr>
          <p:nvPr/>
        </p:nvSpPr>
        <p:spPr bwMode="auto">
          <a:xfrm>
            <a:off x="179388" y="1341438"/>
            <a:ext cx="762000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Ранг</a:t>
            </a:r>
          </a:p>
        </p:txBody>
      </p:sp>
      <p:sp>
        <p:nvSpPr>
          <p:cNvPr id="115716" name="AutoShape 4"/>
          <p:cNvSpPr>
            <a:spLocks noChangeArrowheads="1"/>
          </p:cNvSpPr>
          <p:nvPr/>
        </p:nvSpPr>
        <p:spPr bwMode="auto">
          <a:xfrm>
            <a:off x="179388" y="2205038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1</a:t>
            </a:r>
            <a:endParaRPr lang="ru-RU" sz="2400" b="1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17" name="AutoShape 5"/>
          <p:cNvSpPr>
            <a:spLocks noChangeArrowheads="1"/>
          </p:cNvSpPr>
          <p:nvPr/>
        </p:nvSpPr>
        <p:spPr bwMode="auto">
          <a:xfrm>
            <a:off x="179388" y="2997200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2</a:t>
            </a:r>
          </a:p>
        </p:txBody>
      </p:sp>
      <p:sp>
        <p:nvSpPr>
          <p:cNvPr id="115718" name="AutoShape 6"/>
          <p:cNvSpPr>
            <a:spLocks noChangeArrowheads="1"/>
          </p:cNvSpPr>
          <p:nvPr/>
        </p:nvSpPr>
        <p:spPr bwMode="auto">
          <a:xfrm>
            <a:off x="179388" y="3716338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3</a:t>
            </a:r>
          </a:p>
        </p:txBody>
      </p:sp>
      <p:sp>
        <p:nvSpPr>
          <p:cNvPr id="115719" name="AutoShape 7"/>
          <p:cNvSpPr>
            <a:spLocks noChangeArrowheads="1"/>
          </p:cNvSpPr>
          <p:nvPr/>
        </p:nvSpPr>
        <p:spPr bwMode="auto">
          <a:xfrm>
            <a:off x="179388" y="4508500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4</a:t>
            </a:r>
          </a:p>
        </p:txBody>
      </p:sp>
      <p:sp>
        <p:nvSpPr>
          <p:cNvPr id="115720" name="AutoShape 8"/>
          <p:cNvSpPr>
            <a:spLocks noChangeArrowheads="1"/>
          </p:cNvSpPr>
          <p:nvPr/>
        </p:nvSpPr>
        <p:spPr bwMode="auto">
          <a:xfrm>
            <a:off x="142875" y="5214938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5</a:t>
            </a:r>
          </a:p>
        </p:txBody>
      </p:sp>
      <p:sp>
        <p:nvSpPr>
          <p:cNvPr id="115721" name="AutoShape 9"/>
          <p:cNvSpPr>
            <a:spLocks noChangeArrowheads="1"/>
          </p:cNvSpPr>
          <p:nvPr/>
        </p:nvSpPr>
        <p:spPr bwMode="auto">
          <a:xfrm>
            <a:off x="179388" y="6021388"/>
            <a:ext cx="7620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6</a:t>
            </a:r>
            <a:endParaRPr lang="ru-RU" sz="2400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22" name="AutoShape 10"/>
          <p:cNvSpPr>
            <a:spLocks noChangeArrowheads="1"/>
          </p:cNvSpPr>
          <p:nvPr/>
        </p:nvSpPr>
        <p:spPr bwMode="auto">
          <a:xfrm>
            <a:off x="900113" y="1341438"/>
            <a:ext cx="1943100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Определение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ЧС</a:t>
            </a:r>
          </a:p>
        </p:txBody>
      </p:sp>
      <p:sp>
        <p:nvSpPr>
          <p:cNvPr id="115723" name="AutoShape 11"/>
          <p:cNvSpPr>
            <a:spLocks noChangeArrowheads="1"/>
          </p:cNvSpPr>
          <p:nvPr/>
        </p:nvSpPr>
        <p:spPr bwMode="auto">
          <a:xfrm>
            <a:off x="900113" y="2205038"/>
            <a:ext cx="19431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 Локальная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ЧС</a:t>
            </a:r>
          </a:p>
        </p:txBody>
      </p:sp>
      <p:sp>
        <p:nvSpPr>
          <p:cNvPr id="115724" name="AutoShape 12"/>
          <p:cNvSpPr>
            <a:spLocks noChangeArrowheads="1"/>
          </p:cNvSpPr>
          <p:nvPr/>
        </p:nvSpPr>
        <p:spPr bwMode="auto">
          <a:xfrm>
            <a:off x="914400" y="2971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Муниципальная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ЧС</a:t>
            </a:r>
            <a:endParaRPr lang="ru-RU" sz="2400" b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725" name="AutoShape 13"/>
          <p:cNvSpPr>
            <a:spLocks noChangeArrowheads="1"/>
          </p:cNvSpPr>
          <p:nvPr/>
        </p:nvSpPr>
        <p:spPr bwMode="auto">
          <a:xfrm>
            <a:off x="914400" y="3733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Межмуниципальная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ЧС</a:t>
            </a:r>
          </a:p>
        </p:txBody>
      </p:sp>
      <p:sp>
        <p:nvSpPr>
          <p:cNvPr id="115726" name="AutoShape 14"/>
          <p:cNvSpPr>
            <a:spLocks noChangeArrowheads="1"/>
          </p:cNvSpPr>
          <p:nvPr/>
        </p:nvSpPr>
        <p:spPr bwMode="auto">
          <a:xfrm>
            <a:off x="914400" y="4495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Региональная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ЧС</a:t>
            </a:r>
            <a:endParaRPr lang="ru-RU" sz="2400" b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914400" y="5257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Межрегиональная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ЧС</a:t>
            </a:r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>
            <a:off x="914400" y="6019800"/>
            <a:ext cx="1928813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Федеральная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ЧС</a:t>
            </a:r>
          </a:p>
        </p:txBody>
      </p:sp>
      <p:sp>
        <p:nvSpPr>
          <p:cNvPr id="115729" name="AutoShape 17"/>
          <p:cNvSpPr>
            <a:spLocks noChangeArrowheads="1"/>
          </p:cNvSpPr>
          <p:nvPr/>
        </p:nvSpPr>
        <p:spPr bwMode="auto">
          <a:xfrm>
            <a:off x="2843213" y="1341438"/>
            <a:ext cx="1368425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Матер.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ущерб,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руб</a:t>
            </a:r>
            <a:endParaRPr lang="ru-RU" sz="1400" b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730" name="AutoShape 18"/>
          <p:cNvSpPr>
            <a:spLocks noChangeArrowheads="1"/>
          </p:cNvSpPr>
          <p:nvPr/>
        </p:nvSpPr>
        <p:spPr bwMode="auto">
          <a:xfrm>
            <a:off x="2843213" y="2205038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Не более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240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тыс.руб</a:t>
            </a:r>
            <a:endParaRPr lang="ru-RU" sz="1200" b="1" dirty="0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31" name="AutoShape 19"/>
          <p:cNvSpPr>
            <a:spLocks noChangeArrowheads="1"/>
          </p:cNvSpPr>
          <p:nvPr/>
        </p:nvSpPr>
        <p:spPr bwMode="auto">
          <a:xfrm>
            <a:off x="2843213" y="3716338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 не более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12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млн.руб</a:t>
            </a: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.</a:t>
            </a:r>
          </a:p>
        </p:txBody>
      </p:sp>
      <p:sp>
        <p:nvSpPr>
          <p:cNvPr id="115732" name="AutoShape 20"/>
          <p:cNvSpPr>
            <a:spLocks noChangeArrowheads="1"/>
          </p:cNvSpPr>
          <p:nvPr/>
        </p:nvSpPr>
        <p:spPr bwMode="auto">
          <a:xfrm>
            <a:off x="2843213" y="4508500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свыше 12 млн.-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1,2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млрд.руб</a:t>
            </a:r>
            <a:endParaRPr lang="ru-RU" sz="1200" b="1" dirty="0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33" name="AutoShape 21"/>
          <p:cNvSpPr>
            <a:spLocks noChangeArrowheads="1"/>
          </p:cNvSpPr>
          <p:nvPr/>
        </p:nvSpPr>
        <p:spPr bwMode="auto">
          <a:xfrm>
            <a:off x="2843213" y="5229225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свыше 12 млн.-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1,2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млрд.руб</a:t>
            </a:r>
            <a:endParaRPr lang="ru-RU" sz="1200" b="1" dirty="0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34" name="AutoShape 22"/>
          <p:cNvSpPr>
            <a:spLocks noChangeArrowheads="1"/>
          </p:cNvSpPr>
          <p:nvPr/>
        </p:nvSpPr>
        <p:spPr bwMode="auto">
          <a:xfrm>
            <a:off x="2843213" y="6021388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AC66BB"/>
                </a:solidFill>
                <a:latin typeface="Times New Roman Cyr" charset="-52"/>
                <a:cs typeface="Arial" pitchFamily="34" charset="0"/>
              </a:rPr>
              <a:t>&gt;</a:t>
            </a: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1,2 </a:t>
            </a:r>
            <a:r>
              <a:rPr lang="ru-RU" sz="1200" b="1" dirty="0" err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млрд.руб</a:t>
            </a:r>
            <a:endParaRPr lang="ru-RU" sz="1200" b="1" dirty="0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35" name="AutoShape 23"/>
          <p:cNvSpPr>
            <a:spLocks noChangeArrowheads="1"/>
          </p:cNvSpPr>
          <p:nvPr/>
        </p:nvSpPr>
        <p:spPr bwMode="auto">
          <a:xfrm>
            <a:off x="2843213" y="2997200"/>
            <a:ext cx="1368425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AC66BB"/>
                </a:solidFill>
                <a:latin typeface="Times New Roman Cyr" charset="-52"/>
                <a:cs typeface="Arial" pitchFamily="34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не более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12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err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млн.руб</a:t>
            </a:r>
            <a:r>
              <a:rPr lang="ru-RU" sz="1200" b="1" dirty="0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.</a:t>
            </a:r>
          </a:p>
        </p:txBody>
      </p:sp>
      <p:sp>
        <p:nvSpPr>
          <p:cNvPr id="115736" name="AutoShape 24"/>
          <p:cNvSpPr>
            <a:spLocks noChangeArrowheads="1"/>
          </p:cNvSpPr>
          <p:nvPr/>
        </p:nvSpPr>
        <p:spPr bwMode="auto">
          <a:xfrm>
            <a:off x="4211638" y="1341438"/>
            <a:ext cx="1655762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Количество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пострадавших,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чел</a:t>
            </a:r>
            <a:endParaRPr lang="ru-RU" sz="1400" b="1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5737" name="AutoShape 25"/>
          <p:cNvSpPr>
            <a:spLocks noChangeArrowheads="1"/>
          </p:cNvSpPr>
          <p:nvPr/>
        </p:nvSpPr>
        <p:spPr bwMode="auto">
          <a:xfrm>
            <a:off x="4211638" y="2205038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Не более 10</a:t>
            </a:r>
          </a:p>
        </p:txBody>
      </p:sp>
      <p:sp>
        <p:nvSpPr>
          <p:cNvPr id="115738" name="AutoShape 26"/>
          <p:cNvSpPr>
            <a:spLocks noChangeArrowheads="1"/>
          </p:cNvSpPr>
          <p:nvPr/>
        </p:nvSpPr>
        <p:spPr bwMode="auto">
          <a:xfrm>
            <a:off x="4211638" y="2997200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Не более 50</a:t>
            </a:r>
          </a:p>
        </p:txBody>
      </p:sp>
      <p:sp>
        <p:nvSpPr>
          <p:cNvPr id="115739" name="AutoShape 27"/>
          <p:cNvSpPr>
            <a:spLocks noChangeArrowheads="1"/>
          </p:cNvSpPr>
          <p:nvPr/>
        </p:nvSpPr>
        <p:spPr bwMode="auto">
          <a:xfrm>
            <a:off x="4211638" y="3716338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AC66BB"/>
                </a:solidFill>
                <a:latin typeface="Times New Roman Cyr" charset="-52"/>
                <a:cs typeface="Arial" pitchFamily="34" charset="0"/>
              </a:rPr>
              <a:t> </a:t>
            </a: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Не более 50 </a:t>
            </a:r>
          </a:p>
        </p:txBody>
      </p:sp>
      <p:sp>
        <p:nvSpPr>
          <p:cNvPr id="115740" name="AutoShape 28"/>
          <p:cNvSpPr>
            <a:spLocks noChangeArrowheads="1"/>
          </p:cNvSpPr>
          <p:nvPr/>
        </p:nvSpPr>
        <p:spPr bwMode="auto">
          <a:xfrm>
            <a:off x="4211638" y="4508500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AC66BB"/>
                </a:solidFill>
                <a:latin typeface="Times New Roman Cyr" charset="-52"/>
                <a:cs typeface="Arial" pitchFamily="34" charset="0"/>
              </a:rPr>
              <a:t> </a:t>
            </a: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50-500</a:t>
            </a:r>
          </a:p>
        </p:txBody>
      </p:sp>
      <p:sp>
        <p:nvSpPr>
          <p:cNvPr id="115741" name="AutoShape 29"/>
          <p:cNvSpPr>
            <a:spLocks noChangeArrowheads="1"/>
          </p:cNvSpPr>
          <p:nvPr/>
        </p:nvSpPr>
        <p:spPr bwMode="auto">
          <a:xfrm>
            <a:off x="4211638" y="5229225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50-500</a:t>
            </a:r>
          </a:p>
        </p:txBody>
      </p:sp>
      <p:sp>
        <p:nvSpPr>
          <p:cNvPr id="115742" name="AutoShape 30"/>
          <p:cNvSpPr>
            <a:spLocks noChangeArrowheads="1"/>
          </p:cNvSpPr>
          <p:nvPr/>
        </p:nvSpPr>
        <p:spPr bwMode="auto">
          <a:xfrm>
            <a:off x="4211638" y="6021388"/>
            <a:ext cx="1655762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Times New Roman Cyr" charset="-52"/>
                <a:cs typeface="Arial" pitchFamily="34" charset="0"/>
              </a:rPr>
              <a:t>&gt;500</a:t>
            </a:r>
          </a:p>
        </p:txBody>
      </p:sp>
      <p:sp>
        <p:nvSpPr>
          <p:cNvPr id="115743" name="AutoShape 31"/>
          <p:cNvSpPr>
            <a:spLocks noChangeArrowheads="1"/>
          </p:cNvSpPr>
          <p:nvPr/>
        </p:nvSpPr>
        <p:spPr bwMode="auto">
          <a:xfrm>
            <a:off x="5867400" y="1341438"/>
            <a:ext cx="3124200" cy="762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CCFF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Зона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ЧС</a:t>
            </a:r>
          </a:p>
        </p:txBody>
      </p:sp>
      <p:sp>
        <p:nvSpPr>
          <p:cNvPr id="115744" name="AutoShape 32"/>
          <p:cNvSpPr>
            <a:spLocks noChangeArrowheads="1"/>
          </p:cNvSpPr>
          <p:nvPr/>
        </p:nvSpPr>
        <p:spPr bwMode="auto">
          <a:xfrm>
            <a:off x="5867400" y="2209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Территория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объекта</a:t>
            </a:r>
            <a:endParaRPr lang="ru-RU" sz="1200" b="1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45" name="AutoShape 33"/>
          <p:cNvSpPr>
            <a:spLocks noChangeArrowheads="1"/>
          </p:cNvSpPr>
          <p:nvPr/>
        </p:nvSpPr>
        <p:spPr bwMode="auto">
          <a:xfrm>
            <a:off x="5867400" y="2971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Территория одного поселения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или внутригородской территории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города федерального значения</a:t>
            </a:r>
            <a:endParaRPr lang="ru-RU" sz="1200" b="1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46" name="AutoShape 34"/>
          <p:cNvSpPr>
            <a:spLocks noChangeArrowheads="1"/>
          </p:cNvSpPr>
          <p:nvPr/>
        </p:nvSpPr>
        <p:spPr bwMode="auto">
          <a:xfrm>
            <a:off x="5867400" y="3733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Два и более поселений, внутри-</a:t>
            </a:r>
          </a:p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городских территорий города </a:t>
            </a:r>
            <a:r>
              <a:rPr 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феде</a:t>
            </a:r>
            <a:r>
              <a:rPr 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рального</a:t>
            </a:r>
            <a:r>
              <a:rPr 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значения или межселенная</a:t>
            </a:r>
          </a:p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территория</a:t>
            </a:r>
            <a:endParaRPr lang="ru-RU" sz="1100" b="1" dirty="0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47" name="AutoShape 35"/>
          <p:cNvSpPr>
            <a:spLocks noChangeArrowheads="1"/>
          </p:cNvSpPr>
          <p:nvPr/>
        </p:nvSpPr>
        <p:spPr bwMode="auto">
          <a:xfrm>
            <a:off x="5867400" y="4495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Субъект Российской Федерации</a:t>
            </a:r>
            <a:endParaRPr lang="ru-RU" sz="1200" b="1" smtClean="0">
              <a:solidFill>
                <a:srgbClr val="000000"/>
              </a:solidFill>
              <a:latin typeface="Times New Roman Cyr" charset="-52"/>
              <a:cs typeface="Arial" pitchFamily="34" charset="0"/>
            </a:endParaRPr>
          </a:p>
        </p:txBody>
      </p:sp>
      <p:sp>
        <p:nvSpPr>
          <p:cNvPr id="115748" name="AutoShape 36"/>
          <p:cNvSpPr>
            <a:spLocks noChangeArrowheads="1"/>
          </p:cNvSpPr>
          <p:nvPr/>
        </p:nvSpPr>
        <p:spPr bwMode="auto">
          <a:xfrm>
            <a:off x="5867400" y="5257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Два и более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субъекта РФ</a:t>
            </a:r>
          </a:p>
        </p:txBody>
      </p:sp>
      <p:sp>
        <p:nvSpPr>
          <p:cNvPr id="115749" name="AutoShape 37"/>
          <p:cNvSpPr>
            <a:spLocks noChangeArrowheads="1"/>
          </p:cNvSpPr>
          <p:nvPr/>
        </p:nvSpPr>
        <p:spPr bwMode="auto">
          <a:xfrm>
            <a:off x="5867400" y="6019800"/>
            <a:ext cx="3124200" cy="6858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FFFFFF"/>
              </a:gs>
              <a:gs pos="50000">
                <a:srgbClr val="FFFFCC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AC66BB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Слайд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|1.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4|1.4|1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.4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|1.|1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|1.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Оформление по умолчанию">
  <a:themeElements>
    <a:clrScheme name="">
      <a:dk1>
        <a:srgbClr val="000000"/>
      </a:dk1>
      <a:lt1>
        <a:srgbClr val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FFFFFF"/>
      </a:accent3>
      <a:accent4>
        <a:srgbClr val="000000"/>
      </a:accent4>
      <a:accent5>
        <a:srgbClr val="D8AFB9"/>
      </a:accent5>
      <a:accent6>
        <a:srgbClr val="9B5CA9"/>
      </a:accent6>
      <a:hlink>
        <a:srgbClr val="FFDE66"/>
      </a:hlink>
      <a:folHlink>
        <a:srgbClr val="D490C5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Студия">
  <a:themeElements>
    <a:clrScheme name="Студия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Студия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тудия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тудия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тудия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4012</Words>
  <Application>Microsoft Office PowerPoint</Application>
  <PresentationFormat>Экран (4:3)</PresentationFormat>
  <Paragraphs>526</Paragraphs>
  <Slides>73</Slides>
  <Notes>73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73</vt:i4>
      </vt:variant>
    </vt:vector>
  </HeadingPairs>
  <TitlesOfParts>
    <vt:vector size="91" baseType="lpstr">
      <vt:lpstr>Arial</vt:lpstr>
      <vt:lpstr>Arial Black</vt:lpstr>
      <vt:lpstr>Calibri</vt:lpstr>
      <vt:lpstr>Impact</vt:lpstr>
      <vt:lpstr>Tahoma</vt:lpstr>
      <vt:lpstr>Times New Roman</vt:lpstr>
      <vt:lpstr>Times New Roman Cyr</vt:lpstr>
      <vt:lpstr>Wingdings</vt:lpstr>
      <vt:lpstr>Оформление по умолчанию</vt:lpstr>
      <vt:lpstr>1_Оформление по умолчанию</vt:lpstr>
      <vt:lpstr>2_Оформление по умолчанию</vt:lpstr>
      <vt:lpstr>Студия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Clip</vt:lpstr>
      <vt:lpstr>Фотография Photo Editor</vt:lpstr>
      <vt:lpstr>Презентация PowerPoint</vt:lpstr>
      <vt:lpstr>Презентация PowerPoint</vt:lpstr>
      <vt:lpstr>                                             1-й  вопрос:                        Понятие ЧС                    и их                                        классификация</vt:lpstr>
      <vt:lpstr>Презентация PowerPoint</vt:lpstr>
      <vt:lpstr> По характеру источников возникновения ЧС делятся на:  природные</vt:lpstr>
      <vt:lpstr>техногенные</vt:lpstr>
      <vt:lpstr>биолого-социальные </vt:lpstr>
      <vt:lpstr>военные</vt:lpstr>
      <vt:lpstr>Презентация PowerPoint</vt:lpstr>
      <vt:lpstr> Критериями аварий и катастроф являются: </vt:lpstr>
      <vt:lpstr> 2-й учебный вопрос:</vt:lpstr>
      <vt:lpstr>Презентация PowerPoint</vt:lpstr>
      <vt:lpstr>Презентация PowerPoint</vt:lpstr>
      <vt:lpstr>Презентация PowerPoint</vt:lpstr>
      <vt:lpstr>Презентация PowerPoint</vt:lpstr>
      <vt:lpstr>  Сель — это внезапно формирующийся в горах поток смеси воды, обломков горных пород и грунта, возникающий в бассейнах небольших рек и сухих руслах после интенсивного  таяния снега, ливневых осадков, а также прорывов моренных и завальных озер при обвалах, землетрясении, оползнях.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летнее время сильные ливни, сопровождающие ураганы, нередко, в свою очередь, являются причиной таких стихийных явлений, как селевые потоки, оползни.</vt:lpstr>
      <vt:lpstr>Природные пожары:</vt:lpstr>
      <vt:lpstr>Лесные пожары - это неконтролируемое горение растительности, стихийно распространяющееся по лесной территории. </vt:lpstr>
      <vt:lpstr>Презентация PowerPoint</vt:lpstr>
      <vt:lpstr>Презентация PowerPoint</vt:lpstr>
      <vt:lpstr>3-й учебный вопрос: ЧС техногенного характера, воздействие на человека и объекты поражающих факторов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требования промышленной безопасности</vt:lpstr>
      <vt:lpstr>Презентация PowerPoint</vt:lpstr>
      <vt:lpstr>                                       4-й вопрос:</vt:lpstr>
      <vt:lpstr>Презентация PowerPoint</vt:lpstr>
      <vt:lpstr>Предупредительные (заблаговременные) мероприятия:  </vt:lpstr>
      <vt:lpstr>Оперативные мероприятия  </vt:lpstr>
      <vt:lpstr> Комплекс мероприятий по защите населения от ЧС включает в себя: </vt:lpstr>
      <vt:lpstr>5-й учебный вопрос:</vt:lpstr>
      <vt:lpstr>Презентация PowerPoint</vt:lpstr>
      <vt:lpstr>Презентация PowerPoint</vt:lpstr>
      <vt:lpstr>Федеральный закон РФ от 06.03.2006 №35-ФЗ «О противодействии терроризму»</vt:lpstr>
      <vt:lpstr>Терроризм- </vt:lpstr>
      <vt:lpstr>Презентация PowerPoint</vt:lpstr>
      <vt:lpstr>Презентация PowerPoint</vt:lpstr>
      <vt:lpstr>Внешний вид некоторых осколочных противопехотных мин</vt:lpstr>
      <vt:lpstr>Внешний вид некоторых фугасных противопехотных мин</vt:lpstr>
      <vt:lpstr>Внешний вид некоторых противотанковых мин</vt:lpstr>
      <vt:lpstr>Взрывное устройство открытой компоновки с управлением по радио; в качестве приемного устройства использована радиостанция, боевой заряд (пластит) размещен в пластмассовой бутылке, электродетонатор удален.</vt:lpstr>
      <vt:lpstr>Компактное взрывное устройство (ВУ) фугасного действия с управлением по радио</vt:lpstr>
      <vt:lpstr>Взрывное устройство открытой установки  с взрывателем замедленного действия</vt:lpstr>
      <vt:lpstr>Взрывные устройства, установленные открытым способом</vt:lpstr>
      <vt:lpstr>Взрывное устройство, размещенное на теле террориста-смертника</vt:lpstr>
      <vt:lpstr>ВЗРЫВНОЕ УСТРОЙСТВО В БАГАЖЕ ТЕРРОРИСТА-СМЕРТНИКА</vt:lpstr>
      <vt:lpstr>Признаки, позволяющие иногда обнаружить самодельные ВОП:</vt:lpstr>
      <vt:lpstr>СХЕМА ПОРАЖАЮЩЕГО ДЕЙСТВИЯ БОЕПРИПАСА (ВЗРЫВНОГО УСТРОЙСТВА)</vt:lpstr>
      <vt:lpstr>Презентация PowerPoint</vt:lpstr>
      <vt:lpstr>Презентация PowerPoint</vt:lpstr>
      <vt:lpstr>Терроризм, осуществляемый с использованием химически опасных веществ</vt:lpstr>
      <vt:lpstr>Первые признаки применения отравляющих веществ:</vt:lpstr>
      <vt:lpstr>Терроризм,  осуществляемый с использованием телефонного канала связи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118</cp:revision>
  <dcterms:created xsi:type="dcterms:W3CDTF">2012-11-09T11:48:09Z</dcterms:created>
  <dcterms:modified xsi:type="dcterms:W3CDTF">2023-09-13T07:57:00Z</dcterms:modified>
</cp:coreProperties>
</file>